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sldIdLst>
    <p:sldId id="28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1" autoAdjust="0"/>
    <p:restoredTop sz="94660"/>
  </p:normalViewPr>
  <p:slideViewPr>
    <p:cSldViewPr snapToGrid="0">
      <p:cViewPr varScale="1">
        <p:scale>
          <a:sx n="86" d="100"/>
          <a:sy n="86" d="100"/>
        </p:scale>
        <p:origin x="11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8/11/2019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8/11/2019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8/11/2019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8/11/2019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8/11/2019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8/11/2019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8/11/2019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8/11/2019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8/11/2019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8/11/2019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8/11/2019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8/11/2019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google.com/url?sa=i&amp;rct=j&amp;q=&amp;esrc=s&amp;source=images&amp;cd=&amp;cad=rja&amp;uact=8&amp;ved=2ahUKEwiGjbDDgeLjAhUQd98KHaoyANUQjRx6BAgBEAU&amp;url=https%3A%2F%2Fwww.grahamandgreen.co.uk%2Fgolden-eye-lamp&amp;psig=AOvVaw2-au2MWP9QoyCVcKIwbNut&amp;ust=156476056129957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42AD-FC75-4AC6-85B8-05A204BE95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F702B1-B07D-4EB4-9486-BDCE1FBE7160}"/>
              </a:ext>
            </a:extLst>
          </p:cNvPr>
          <p:cNvSpPr>
            <a:spLocks noGrp="1"/>
          </p:cNvSpPr>
          <p:nvPr>
            <p:ph idx="1"/>
          </p:nvPr>
        </p:nvSpPr>
        <p:spPr/>
        <p:txBody>
          <a:bodyPr/>
          <a:lstStyle/>
          <a:p>
            <a:endParaRPr lang="en-US"/>
          </a:p>
        </p:txBody>
      </p:sp>
      <p:pic>
        <p:nvPicPr>
          <p:cNvPr id="4" name="Picture 9">
            <a:extLst>
              <a:ext uri="{FF2B5EF4-FFF2-40B4-BE49-F238E27FC236}">
                <a16:creationId xmlns:a16="http://schemas.microsoft.com/office/drawing/2014/main" id="{E4851A23-B5F9-4477-9042-5340776B90C3}"/>
              </a:ext>
            </a:extLst>
          </p:cNvPr>
          <p:cNvPicPr>
            <a:picLocks noChangeAspect="1" noChangeArrowheads="1"/>
          </p:cNvPicPr>
          <p:nvPr/>
        </p:nvPicPr>
        <p:blipFill>
          <a:blip r:embed="rId2"/>
          <a:srcRect b="4274"/>
          <a:stretch>
            <a:fillRect/>
          </a:stretch>
        </p:blipFill>
        <p:spPr bwMode="auto">
          <a:xfrm>
            <a:off x="0" y="0"/>
            <a:ext cx="12192000" cy="6858000"/>
          </a:xfrm>
          <a:prstGeom prst="rect">
            <a:avLst/>
          </a:prstGeom>
          <a:noFill/>
          <a:ln w="9525">
            <a:noFill/>
            <a:miter lim="800000"/>
            <a:headEnd/>
            <a:tailEnd/>
          </a:ln>
        </p:spPr>
      </p:pic>
      <p:pic>
        <p:nvPicPr>
          <p:cNvPr id="5" name="Picture 4" descr="A close up of a logo&#10;&#10;Description automatically generated">
            <a:extLst>
              <a:ext uri="{FF2B5EF4-FFF2-40B4-BE49-F238E27FC236}">
                <a16:creationId xmlns:a16="http://schemas.microsoft.com/office/drawing/2014/main" id="{1222F179-A514-4C1E-9494-7852C0358464}"/>
              </a:ext>
            </a:extLst>
          </p:cNvPr>
          <p:cNvPicPr>
            <a:picLocks noChangeAspect="1" noChangeArrowheads="1"/>
          </p:cNvPicPr>
          <p:nvPr/>
        </p:nvPicPr>
        <p:blipFill>
          <a:blip r:embed="rId3"/>
          <a:srcRect l="7532" t="5325" r="62340" b="77710"/>
          <a:stretch>
            <a:fillRect/>
          </a:stretch>
        </p:blipFill>
        <p:spPr bwMode="auto">
          <a:xfrm>
            <a:off x="4652963" y="354013"/>
            <a:ext cx="2886075" cy="2259012"/>
          </a:xfrm>
          <a:prstGeom prst="rect">
            <a:avLst/>
          </a:prstGeom>
          <a:noFill/>
          <a:ln w="9525">
            <a:noFill/>
            <a:miter lim="800000"/>
            <a:headEnd/>
            <a:tailEnd/>
          </a:ln>
        </p:spPr>
      </p:pic>
    </p:spTree>
    <p:extLst>
      <p:ext uri="{BB962C8B-B14F-4D97-AF65-F5344CB8AC3E}">
        <p14:creationId xmlns:p14="http://schemas.microsoft.com/office/powerpoint/2010/main" val="40151091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15B9-DE46-4FC7-A6EC-8F8A8831D205}"/>
              </a:ext>
            </a:extLst>
          </p:cNvPr>
          <p:cNvSpPr>
            <a:spLocks noGrp="1"/>
          </p:cNvSpPr>
          <p:nvPr>
            <p:ph type="title"/>
          </p:nvPr>
        </p:nvSpPr>
        <p:spPr>
          <a:xfrm>
            <a:off x="2549815" y="222946"/>
            <a:ext cx="7958331" cy="1077229"/>
          </a:xfrm>
        </p:spPr>
        <p:txBody>
          <a:bodyPr>
            <a:noAutofit/>
          </a:bodyPr>
          <a:lstStyle/>
          <a:p>
            <a:r>
              <a:rPr lang="en-US" sz="4400" b="1" dirty="0"/>
              <a:t>Seeing the Teacher</a:t>
            </a:r>
            <a:br>
              <a:rPr lang="en-US" sz="4400" dirty="0"/>
            </a:br>
            <a:endParaRPr lang="en-US" sz="4400" dirty="0"/>
          </a:p>
        </p:txBody>
      </p:sp>
      <p:sp>
        <p:nvSpPr>
          <p:cNvPr id="3" name="Content Placeholder 2">
            <a:extLst>
              <a:ext uri="{FF2B5EF4-FFF2-40B4-BE49-F238E27FC236}">
                <a16:creationId xmlns:a16="http://schemas.microsoft.com/office/drawing/2014/main" id="{0B7B2E28-C1A1-4F6D-9FA6-E5E49609CA7E}"/>
              </a:ext>
            </a:extLst>
          </p:cNvPr>
          <p:cNvSpPr>
            <a:spLocks noGrp="1"/>
          </p:cNvSpPr>
          <p:nvPr>
            <p:ph idx="1"/>
          </p:nvPr>
        </p:nvSpPr>
        <p:spPr>
          <a:xfrm>
            <a:off x="1621861" y="1704814"/>
            <a:ext cx="9319942" cy="4577605"/>
          </a:xfrm>
        </p:spPr>
        <p:txBody>
          <a:bodyPr>
            <a:noAutofit/>
          </a:bodyPr>
          <a:lstStyle/>
          <a:p>
            <a:r>
              <a:rPr lang="en-US" sz="3200" dirty="0"/>
              <a:t>Notice Jesus’ first statement in explaining why He taught in parables. </a:t>
            </a:r>
          </a:p>
          <a:p>
            <a:r>
              <a:rPr lang="en-US" sz="3200" dirty="0"/>
              <a:t>“To </a:t>
            </a:r>
            <a:r>
              <a:rPr lang="en-US" sz="3200" b="1" i="1" dirty="0"/>
              <a:t>you</a:t>
            </a:r>
            <a:r>
              <a:rPr lang="en-US" sz="3200" dirty="0"/>
              <a:t> it has been granted to know…”</a:t>
            </a:r>
          </a:p>
          <a:p>
            <a:r>
              <a:rPr lang="en-US" sz="3200" dirty="0"/>
              <a:t>Who is the “you” Jesus is speaking to? He was answering </a:t>
            </a:r>
            <a:r>
              <a:rPr lang="en-US" sz="3200" i="1" dirty="0"/>
              <a:t>the disciples</a:t>
            </a:r>
            <a:r>
              <a:rPr lang="en-US" sz="3200" dirty="0"/>
              <a:t> who came to Him seeking an understanding of the parable of the sower. </a:t>
            </a:r>
          </a:p>
          <a:p>
            <a:r>
              <a:rPr lang="en-US" sz="3200" dirty="0"/>
              <a:t>“They” who were fulfilling Isaiah’s prophesy were those who were not disciples.</a:t>
            </a:r>
          </a:p>
        </p:txBody>
      </p:sp>
    </p:spTree>
    <p:extLst>
      <p:ext uri="{BB962C8B-B14F-4D97-AF65-F5344CB8AC3E}">
        <p14:creationId xmlns:p14="http://schemas.microsoft.com/office/powerpoint/2010/main" val="24124292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D15F-A3B3-4967-97E2-FC5B627DA9A2}"/>
              </a:ext>
            </a:extLst>
          </p:cNvPr>
          <p:cNvSpPr>
            <a:spLocks noGrp="1"/>
          </p:cNvSpPr>
          <p:nvPr>
            <p:ph type="title"/>
          </p:nvPr>
        </p:nvSpPr>
        <p:spPr>
          <a:xfrm>
            <a:off x="2585977" y="269441"/>
            <a:ext cx="7958331" cy="1077229"/>
          </a:xfrm>
        </p:spPr>
        <p:txBody>
          <a:bodyPr>
            <a:normAutofit/>
          </a:bodyPr>
          <a:lstStyle/>
          <a:p>
            <a:r>
              <a:rPr lang="en-US" sz="4400" b="1" dirty="0"/>
              <a:t>Seeing the Teacher</a:t>
            </a:r>
            <a:endParaRPr lang="en-US" sz="4400" dirty="0"/>
          </a:p>
        </p:txBody>
      </p:sp>
      <p:sp>
        <p:nvSpPr>
          <p:cNvPr id="3" name="Content Placeholder 2">
            <a:extLst>
              <a:ext uri="{FF2B5EF4-FFF2-40B4-BE49-F238E27FC236}">
                <a16:creationId xmlns:a16="http://schemas.microsoft.com/office/drawing/2014/main" id="{23668ACE-E675-4BB8-84AA-E8A6985EB22F}"/>
              </a:ext>
            </a:extLst>
          </p:cNvPr>
          <p:cNvSpPr>
            <a:spLocks noGrp="1"/>
          </p:cNvSpPr>
          <p:nvPr>
            <p:ph idx="1"/>
          </p:nvPr>
        </p:nvSpPr>
        <p:spPr>
          <a:xfrm>
            <a:off x="1146875" y="1346670"/>
            <a:ext cx="9423264" cy="5511330"/>
          </a:xfrm>
        </p:spPr>
        <p:txBody>
          <a:bodyPr>
            <a:noAutofit/>
          </a:bodyPr>
          <a:lstStyle/>
          <a:p>
            <a:r>
              <a:rPr lang="en-US" sz="2800" dirty="0"/>
              <a:t>Why would being a disciple of Jesus make such a difference in how His parables would be received? </a:t>
            </a:r>
          </a:p>
          <a:p>
            <a:r>
              <a:rPr lang="en-US" sz="2800" dirty="0"/>
              <a:t>Having developed a knowledge and respect for the artist behind the ripped canvas would have caused a totally different way of seeing and valuing that work. </a:t>
            </a:r>
          </a:p>
          <a:p>
            <a:r>
              <a:rPr lang="en-US" sz="2800" dirty="0"/>
              <a:t>So many works of art that could easily be replicated have value because of the person who created them. </a:t>
            </a:r>
          </a:p>
          <a:p>
            <a:r>
              <a:rPr lang="en-US" sz="2800" dirty="0"/>
              <a:t>So often the value of things that seem common transforms completely because of the person they are associated with.</a:t>
            </a:r>
          </a:p>
          <a:p>
            <a:endParaRPr lang="en-US" sz="2800" dirty="0"/>
          </a:p>
        </p:txBody>
      </p:sp>
    </p:spTree>
    <p:extLst>
      <p:ext uri="{BB962C8B-B14F-4D97-AF65-F5344CB8AC3E}">
        <p14:creationId xmlns:p14="http://schemas.microsoft.com/office/powerpoint/2010/main" val="6459991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D653-5E4F-4535-8E1C-E0001D48F840}"/>
              </a:ext>
            </a:extLst>
          </p:cNvPr>
          <p:cNvSpPr>
            <a:spLocks noGrp="1"/>
          </p:cNvSpPr>
          <p:nvPr>
            <p:ph type="title"/>
          </p:nvPr>
        </p:nvSpPr>
        <p:spPr>
          <a:xfrm>
            <a:off x="2692703" y="141628"/>
            <a:ext cx="7958331" cy="1077229"/>
          </a:xfrm>
        </p:spPr>
        <p:txBody>
          <a:bodyPr>
            <a:normAutofit/>
          </a:bodyPr>
          <a:lstStyle/>
          <a:p>
            <a:r>
              <a:rPr lang="en-US" sz="4400" b="1" dirty="0"/>
              <a:t>Seeing the Teacher</a:t>
            </a:r>
            <a:endParaRPr lang="en-US" sz="4400" dirty="0"/>
          </a:p>
        </p:txBody>
      </p:sp>
      <p:sp>
        <p:nvSpPr>
          <p:cNvPr id="3" name="Content Placeholder 2">
            <a:extLst>
              <a:ext uri="{FF2B5EF4-FFF2-40B4-BE49-F238E27FC236}">
                <a16:creationId xmlns:a16="http://schemas.microsoft.com/office/drawing/2014/main" id="{66DDA78D-8E62-48F2-AFA8-F288904439DB}"/>
              </a:ext>
            </a:extLst>
          </p:cNvPr>
          <p:cNvSpPr>
            <a:spLocks noGrp="1"/>
          </p:cNvSpPr>
          <p:nvPr>
            <p:ph idx="1"/>
          </p:nvPr>
        </p:nvSpPr>
        <p:spPr>
          <a:xfrm>
            <a:off x="1177871" y="1363851"/>
            <a:ext cx="10011905" cy="5352521"/>
          </a:xfrm>
        </p:spPr>
        <p:txBody>
          <a:bodyPr>
            <a:noAutofit/>
          </a:bodyPr>
          <a:lstStyle/>
          <a:p>
            <a:r>
              <a:rPr lang="en-US" sz="2200" dirty="0"/>
              <a:t>It is so important to understand what led so many disciples to dedicate themselves to following Jesus. </a:t>
            </a:r>
          </a:p>
          <a:p>
            <a:r>
              <a:rPr lang="en-US" sz="2200" dirty="0"/>
              <a:t>In John 1:34, John the Baptist testified of Jesus, “This is He on behalf of whom I said, ‘After me comes a Man who has a higher rank than I, for He existed before me.’ He then also said that Jesus was, “the Son of God.” And in verse 35 John sees Jesus and calls Him “the Lamb of God.” </a:t>
            </a:r>
          </a:p>
          <a:p>
            <a:r>
              <a:rPr lang="en-US" sz="2200" dirty="0"/>
              <a:t>Because of this testimony from John, Andrew follows Jesus and tells his brother Peter, “We have found the Messiah.” </a:t>
            </a:r>
          </a:p>
          <a:p>
            <a:r>
              <a:rPr lang="en-US" sz="2200" dirty="0"/>
              <a:t>Philip, another disciple, found Nathanael and said to him, “We have found Him of whom Moses in the Law and also the Prophets wrote—Jesus of Nazareth, the son of Joseph.” </a:t>
            </a:r>
          </a:p>
          <a:p>
            <a:r>
              <a:rPr lang="en-US" sz="2200" dirty="0"/>
              <a:t>When Nathanael came to Jesus, he confessed of Him, “Rabbi, You are the Son of God; You are the King of Israel.”</a:t>
            </a:r>
          </a:p>
          <a:p>
            <a:endParaRPr lang="en-US" sz="2200" dirty="0"/>
          </a:p>
        </p:txBody>
      </p:sp>
    </p:spTree>
    <p:extLst>
      <p:ext uri="{BB962C8B-B14F-4D97-AF65-F5344CB8AC3E}">
        <p14:creationId xmlns:p14="http://schemas.microsoft.com/office/powerpoint/2010/main" val="1392978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C0F5-F84D-4F62-8F57-C78ADDEFA8D4}"/>
              </a:ext>
            </a:extLst>
          </p:cNvPr>
          <p:cNvSpPr>
            <a:spLocks noGrp="1"/>
          </p:cNvSpPr>
          <p:nvPr>
            <p:ph type="title"/>
          </p:nvPr>
        </p:nvSpPr>
        <p:spPr>
          <a:xfrm>
            <a:off x="2797788" y="54147"/>
            <a:ext cx="7958331" cy="1077229"/>
          </a:xfrm>
        </p:spPr>
        <p:txBody>
          <a:bodyPr/>
          <a:lstStyle/>
          <a:p>
            <a:r>
              <a:rPr lang="en-US" b="1" dirty="0"/>
              <a:t>Seeing the Teacher</a:t>
            </a:r>
            <a:endParaRPr lang="en-US" dirty="0"/>
          </a:p>
        </p:txBody>
      </p:sp>
      <p:sp>
        <p:nvSpPr>
          <p:cNvPr id="3" name="Content Placeholder 2">
            <a:extLst>
              <a:ext uri="{FF2B5EF4-FFF2-40B4-BE49-F238E27FC236}">
                <a16:creationId xmlns:a16="http://schemas.microsoft.com/office/drawing/2014/main" id="{1143F0AC-2176-4F3E-98D0-40CF4C311E96}"/>
              </a:ext>
            </a:extLst>
          </p:cNvPr>
          <p:cNvSpPr>
            <a:spLocks noGrp="1"/>
          </p:cNvSpPr>
          <p:nvPr>
            <p:ph idx="1"/>
          </p:nvPr>
        </p:nvSpPr>
        <p:spPr>
          <a:xfrm>
            <a:off x="991892" y="1131376"/>
            <a:ext cx="10368366" cy="5726624"/>
          </a:xfrm>
        </p:spPr>
        <p:txBody>
          <a:bodyPr>
            <a:noAutofit/>
          </a:bodyPr>
          <a:lstStyle/>
          <a:p>
            <a:r>
              <a:rPr lang="en-US" sz="2400" dirty="0"/>
              <a:t>Since the time Jesus began His public ministry in Matthew 4:17, His core message was, “Repent, for the kingdom of heaven is at hand.”  </a:t>
            </a:r>
          </a:p>
          <a:p>
            <a:r>
              <a:rPr lang="en-US" sz="2400" dirty="0"/>
              <a:t>They saw Him heal the sick, cast out demons, heal lepers, and even raise the dead (Matt 11:4-5).</a:t>
            </a:r>
          </a:p>
          <a:p>
            <a:r>
              <a:rPr lang="en-US" sz="2400" dirty="0"/>
              <a:t> However, in Matthew 11:16-19, Jesus spoke of those who saw these things but were still unimpressed and unsatisfied.</a:t>
            </a:r>
          </a:p>
          <a:p>
            <a:r>
              <a:rPr lang="en-US" sz="2400" dirty="0"/>
              <a:t>In Matthew 11:20-24, He further spoke against “the cities in which most of His miracles were done, because they did not repent.” </a:t>
            </a:r>
          </a:p>
          <a:p>
            <a:r>
              <a:rPr lang="en-US" sz="2400" dirty="0"/>
              <a:t>To those whose spiritual eyes had been opened by Jesus, His parables would open their eyes further to see the glory of His kingdom. </a:t>
            </a:r>
          </a:p>
          <a:p>
            <a:r>
              <a:rPr lang="en-US" sz="2400" dirty="0"/>
              <a:t>To those whose eyes were still blind through refusal to repent, His parables would only blind them further.</a:t>
            </a:r>
          </a:p>
          <a:p>
            <a:endParaRPr lang="en-US" sz="2400" dirty="0"/>
          </a:p>
        </p:txBody>
      </p:sp>
    </p:spTree>
    <p:extLst>
      <p:ext uri="{BB962C8B-B14F-4D97-AF65-F5344CB8AC3E}">
        <p14:creationId xmlns:p14="http://schemas.microsoft.com/office/powerpoint/2010/main" val="43298960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AF2B-B196-4208-B8AD-D6794CEA22DD}"/>
              </a:ext>
            </a:extLst>
          </p:cNvPr>
          <p:cNvSpPr>
            <a:spLocks noGrp="1"/>
          </p:cNvSpPr>
          <p:nvPr>
            <p:ph type="title"/>
          </p:nvPr>
        </p:nvSpPr>
        <p:spPr/>
        <p:txBody>
          <a:bodyPr>
            <a:normAutofit/>
          </a:bodyPr>
          <a:lstStyle/>
          <a:p>
            <a:r>
              <a:rPr lang="en-US" sz="4400" b="1" dirty="0"/>
              <a:t>Seeing the Teacher</a:t>
            </a:r>
            <a:endParaRPr lang="en-US" sz="4400" dirty="0"/>
          </a:p>
        </p:txBody>
      </p:sp>
      <p:pic>
        <p:nvPicPr>
          <p:cNvPr id="5" name="Picture 4">
            <a:extLst>
              <a:ext uri="{FF2B5EF4-FFF2-40B4-BE49-F238E27FC236}">
                <a16:creationId xmlns:a16="http://schemas.microsoft.com/office/drawing/2014/main" id="{F41A9EC7-CE80-4DD6-B571-F8A505513EB0}"/>
              </a:ext>
            </a:extLst>
          </p:cNvPr>
          <p:cNvPicPr>
            <a:picLocks noChangeAspect="1"/>
          </p:cNvPicPr>
          <p:nvPr/>
        </p:nvPicPr>
        <p:blipFill>
          <a:blip r:embed="rId2">
            <a:clrChange>
              <a:clrFrom>
                <a:srgbClr val="F6F6F6"/>
              </a:clrFrom>
              <a:clrTo>
                <a:srgbClr val="F6F6F6">
                  <a:alpha val="0"/>
                </a:srgbClr>
              </a:clrTo>
            </a:clrChange>
          </a:blip>
          <a:stretch>
            <a:fillRect/>
          </a:stretch>
        </p:blipFill>
        <p:spPr>
          <a:xfrm>
            <a:off x="85584" y="0"/>
            <a:ext cx="3811883" cy="3997828"/>
          </a:xfrm>
          <a:prstGeom prst="rect">
            <a:avLst/>
          </a:prstGeom>
        </p:spPr>
      </p:pic>
      <p:sp>
        <p:nvSpPr>
          <p:cNvPr id="3" name="Content Placeholder 2">
            <a:extLst>
              <a:ext uri="{FF2B5EF4-FFF2-40B4-BE49-F238E27FC236}">
                <a16:creationId xmlns:a16="http://schemas.microsoft.com/office/drawing/2014/main" id="{468ACC0E-798B-4844-96C6-E889CFB7F0EC}"/>
              </a:ext>
            </a:extLst>
          </p:cNvPr>
          <p:cNvSpPr>
            <a:spLocks noGrp="1"/>
          </p:cNvSpPr>
          <p:nvPr>
            <p:ph idx="1"/>
          </p:nvPr>
        </p:nvSpPr>
        <p:spPr>
          <a:xfrm>
            <a:off x="2898183" y="2734042"/>
            <a:ext cx="8570858" cy="3997828"/>
          </a:xfrm>
        </p:spPr>
        <p:txBody>
          <a:bodyPr>
            <a:noAutofit/>
          </a:bodyPr>
          <a:lstStyle/>
          <a:p>
            <a:r>
              <a:rPr lang="en-US" sz="2800" dirty="0"/>
              <a:t>What I see in Jesus’ parables is ultimately a reflection of how I see Jesus Himself. </a:t>
            </a:r>
          </a:p>
          <a:p>
            <a:r>
              <a:rPr lang="en-US" sz="2800" dirty="0"/>
              <a:t>If I see Jesus as He truly is, then I can know His teaching, in whatever form it takes, holds truths of greater value than any earthly thing.</a:t>
            </a:r>
          </a:p>
          <a:p>
            <a:r>
              <a:rPr lang="en-US" sz="2800" dirty="0"/>
              <a:t> I become both willing and capable to meditate on the stories of the parables and how they relate to and reveal the greater spiritual realities Jesus came to embody and represent.</a:t>
            </a:r>
          </a:p>
          <a:p>
            <a:pPr marL="6160" indent="0">
              <a:buNone/>
            </a:pPr>
            <a:endParaRPr lang="en-US" sz="2800" dirty="0"/>
          </a:p>
          <a:p>
            <a:endParaRPr lang="en-US" sz="2800" dirty="0"/>
          </a:p>
        </p:txBody>
      </p:sp>
    </p:spTree>
    <p:extLst>
      <p:ext uri="{BB962C8B-B14F-4D97-AF65-F5344CB8AC3E}">
        <p14:creationId xmlns:p14="http://schemas.microsoft.com/office/powerpoint/2010/main" val="33806783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icture 4">
            <a:extLst>
              <a:ext uri="{FF2B5EF4-FFF2-40B4-BE49-F238E27FC236}">
                <a16:creationId xmlns:a16="http://schemas.microsoft.com/office/drawing/2014/main" id="{B4FD602C-6F2D-47C0-8583-AF283FC32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67985"/>
            <a:ext cx="4390847" cy="278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4">
            <a:extLst>
              <a:ext uri="{FF2B5EF4-FFF2-40B4-BE49-F238E27FC236}">
                <a16:creationId xmlns:a16="http://schemas.microsoft.com/office/drawing/2014/main" id="{466B89C0-9401-49BE-B2F0-A3CCE253ACE4}"/>
              </a:ext>
            </a:extLst>
          </p:cNvPr>
          <p:cNvSpPr/>
          <p:nvPr/>
        </p:nvSpPr>
        <p:spPr>
          <a:xfrm>
            <a:off x="11325138" y="0"/>
            <a:ext cx="866862" cy="6858000"/>
          </a:xfrm>
          <a:prstGeom prst="rect">
            <a:avLst/>
          </a:prstGeom>
          <a:solidFill>
            <a:srgbClr val="2E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D4402-9629-4315-94DF-C5DAF2440BCA}"/>
              </a:ext>
            </a:extLst>
          </p:cNvPr>
          <p:cNvSpPr>
            <a:spLocks noGrp="1"/>
          </p:cNvSpPr>
          <p:nvPr>
            <p:ph type="title"/>
          </p:nvPr>
        </p:nvSpPr>
        <p:spPr>
          <a:xfrm>
            <a:off x="529934" y="637138"/>
            <a:ext cx="3345780" cy="1530847"/>
          </a:xfrm>
        </p:spPr>
        <p:txBody>
          <a:bodyPr>
            <a:noAutofit/>
          </a:bodyPr>
          <a:lstStyle/>
          <a:p>
            <a:pPr algn="ctr"/>
            <a:r>
              <a:rPr lang="en-US" sz="4000" b="1" dirty="0"/>
              <a:t>Seeing Myself</a:t>
            </a:r>
            <a:br>
              <a:rPr lang="en-US" sz="4000" dirty="0"/>
            </a:br>
            <a:endParaRPr lang="en-US" sz="4000" dirty="0"/>
          </a:p>
        </p:txBody>
      </p:sp>
      <p:sp>
        <p:nvSpPr>
          <p:cNvPr id="3" name="Content Placeholder 2">
            <a:extLst>
              <a:ext uri="{FF2B5EF4-FFF2-40B4-BE49-F238E27FC236}">
                <a16:creationId xmlns:a16="http://schemas.microsoft.com/office/drawing/2014/main" id="{4C1E06B8-7544-48C0-8790-6B51927BF318}"/>
              </a:ext>
            </a:extLst>
          </p:cNvPr>
          <p:cNvSpPr>
            <a:spLocks noGrp="1"/>
          </p:cNvSpPr>
          <p:nvPr>
            <p:ph idx="1"/>
          </p:nvPr>
        </p:nvSpPr>
        <p:spPr>
          <a:xfrm>
            <a:off x="4179376" y="73617"/>
            <a:ext cx="8012624" cy="6710766"/>
          </a:xfrm>
        </p:spPr>
        <p:txBody>
          <a:bodyPr>
            <a:noAutofit/>
          </a:bodyPr>
          <a:lstStyle/>
          <a:p>
            <a:r>
              <a:rPr lang="en-US" sz="2400" dirty="0"/>
              <a:t>But parables are not just about seeing Jesus and His kingdom, they reveal your own condition as well. </a:t>
            </a:r>
          </a:p>
          <a:p>
            <a:r>
              <a:rPr lang="en-US" sz="2400" dirty="0"/>
              <a:t>Notice back in Matthew 13:15, the final part of Isaiah’s prophesy that is quoted says that if “they” understood with their heart, they would “return, and I would heal them.”</a:t>
            </a:r>
          </a:p>
          <a:p>
            <a:r>
              <a:rPr lang="en-US" sz="2400" dirty="0"/>
              <a:t> Those disciples who had repented had been convicted of their sins did so through believing that His words both revealed spiritual deadness and gave spiritual life. </a:t>
            </a:r>
          </a:p>
          <a:p>
            <a:r>
              <a:rPr lang="en-US" sz="2400" dirty="0"/>
              <a:t>As Jesus said when eating among sinners in Matthew 9:12-13, “It is not those who are healthy who need a physician, but those who are sick. But go and learn what this means: ‘I desire compassion, and not sacrifice,’ for I did not come to call the righteous, but sinners.”</a:t>
            </a:r>
          </a:p>
        </p:txBody>
      </p:sp>
    </p:spTree>
    <p:extLst>
      <p:ext uri="{BB962C8B-B14F-4D97-AF65-F5344CB8AC3E}">
        <p14:creationId xmlns:p14="http://schemas.microsoft.com/office/powerpoint/2010/main" val="31425505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F2AD-8E25-4596-9366-D2E4E638A621}"/>
              </a:ext>
            </a:extLst>
          </p:cNvPr>
          <p:cNvSpPr>
            <a:spLocks noGrp="1"/>
          </p:cNvSpPr>
          <p:nvPr>
            <p:ph type="title"/>
          </p:nvPr>
        </p:nvSpPr>
        <p:spPr>
          <a:xfrm>
            <a:off x="2692703" y="436097"/>
            <a:ext cx="7958331" cy="1077229"/>
          </a:xfrm>
        </p:spPr>
        <p:txBody>
          <a:bodyPr>
            <a:normAutofit/>
          </a:bodyPr>
          <a:lstStyle/>
          <a:p>
            <a:r>
              <a:rPr lang="en-US" sz="4400" b="1" dirty="0"/>
              <a:t>Seeing Myself</a:t>
            </a:r>
            <a:endParaRPr lang="en-US" sz="4400" dirty="0"/>
          </a:p>
        </p:txBody>
      </p:sp>
      <p:sp>
        <p:nvSpPr>
          <p:cNvPr id="3" name="Content Placeholder 2">
            <a:extLst>
              <a:ext uri="{FF2B5EF4-FFF2-40B4-BE49-F238E27FC236}">
                <a16:creationId xmlns:a16="http://schemas.microsoft.com/office/drawing/2014/main" id="{14BD928E-278A-47C0-95D8-BD4BF4C994AB}"/>
              </a:ext>
            </a:extLst>
          </p:cNvPr>
          <p:cNvSpPr>
            <a:spLocks noGrp="1"/>
          </p:cNvSpPr>
          <p:nvPr>
            <p:ph idx="1"/>
          </p:nvPr>
        </p:nvSpPr>
        <p:spPr>
          <a:xfrm>
            <a:off x="1345622" y="1658318"/>
            <a:ext cx="9500756" cy="4763585"/>
          </a:xfrm>
        </p:spPr>
        <p:txBody>
          <a:bodyPr>
            <a:noAutofit/>
          </a:bodyPr>
          <a:lstStyle/>
          <a:p>
            <a:r>
              <a:rPr lang="en-US" sz="2800" dirty="0"/>
              <a:t>Jesus’ first parable in Matthew 13 even speaks to this end. </a:t>
            </a:r>
          </a:p>
          <a:p>
            <a:r>
              <a:rPr lang="en-US" sz="2800" dirty="0"/>
              <a:t>When Jesus explains the parable of the sower in Matthew 13:18-23, He reveals that the four soils are four heart conditions and each receives the word differently. </a:t>
            </a:r>
          </a:p>
          <a:p>
            <a:r>
              <a:rPr lang="en-US" sz="2800" dirty="0"/>
              <a:t>These truths do not just equip me to understand the conditions of heart that exist in others, but it helps me to understand the condition of my own heart.</a:t>
            </a:r>
          </a:p>
          <a:p>
            <a:endParaRPr lang="en-US" sz="2800" dirty="0"/>
          </a:p>
        </p:txBody>
      </p:sp>
    </p:spTree>
    <p:extLst>
      <p:ext uri="{BB962C8B-B14F-4D97-AF65-F5344CB8AC3E}">
        <p14:creationId xmlns:p14="http://schemas.microsoft.com/office/powerpoint/2010/main" val="32441781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1F8CE-BF6D-4430-AA20-83313D401BCF}"/>
              </a:ext>
            </a:extLst>
          </p:cNvPr>
          <p:cNvSpPr>
            <a:spLocks noGrp="1"/>
          </p:cNvSpPr>
          <p:nvPr>
            <p:ph type="title"/>
          </p:nvPr>
        </p:nvSpPr>
        <p:spPr>
          <a:xfrm>
            <a:off x="2773599" y="575581"/>
            <a:ext cx="7958331" cy="1077229"/>
          </a:xfrm>
        </p:spPr>
        <p:txBody>
          <a:bodyPr>
            <a:normAutofit/>
          </a:bodyPr>
          <a:lstStyle/>
          <a:p>
            <a:r>
              <a:rPr lang="en-US" sz="4400" b="1" dirty="0"/>
              <a:t>Seeing Myself</a:t>
            </a:r>
            <a:endParaRPr lang="en-US" sz="4400" dirty="0"/>
          </a:p>
        </p:txBody>
      </p:sp>
      <p:sp>
        <p:nvSpPr>
          <p:cNvPr id="3" name="Content Placeholder 2">
            <a:extLst>
              <a:ext uri="{FF2B5EF4-FFF2-40B4-BE49-F238E27FC236}">
                <a16:creationId xmlns:a16="http://schemas.microsoft.com/office/drawing/2014/main" id="{A085BB59-BE36-40CC-BBA9-54CAD0A72446}"/>
              </a:ext>
            </a:extLst>
          </p:cNvPr>
          <p:cNvSpPr>
            <a:spLocks noGrp="1"/>
          </p:cNvSpPr>
          <p:nvPr>
            <p:ph idx="1"/>
          </p:nvPr>
        </p:nvSpPr>
        <p:spPr>
          <a:xfrm>
            <a:off x="1053885" y="1518834"/>
            <a:ext cx="9887918" cy="5339166"/>
          </a:xfrm>
        </p:spPr>
        <p:txBody>
          <a:bodyPr>
            <a:normAutofit/>
          </a:bodyPr>
          <a:lstStyle/>
          <a:p>
            <a:r>
              <a:rPr lang="en-US" sz="2800" dirty="0"/>
              <a:t>A brilliant component in this teaching is that I am given the option of whether or not I will associate my own heart with any of these conditions. </a:t>
            </a:r>
          </a:p>
          <a:p>
            <a:r>
              <a:rPr lang="en-US" sz="2800" dirty="0"/>
              <a:t>This not only challenges how honest and open I am willing to be with myself and with God but also whether or not I have been humbled to appreciate how corrupt the condition of my heart has become by my sin.</a:t>
            </a:r>
          </a:p>
          <a:p>
            <a:r>
              <a:rPr lang="en-US" sz="2800" b="1" dirty="0"/>
              <a:t> To see God’s glory more clearly, I need God to dramatically change my heart.</a:t>
            </a:r>
          </a:p>
          <a:p>
            <a:endParaRPr lang="en-US" sz="2800" dirty="0"/>
          </a:p>
        </p:txBody>
      </p:sp>
    </p:spTree>
    <p:extLst>
      <p:ext uri="{BB962C8B-B14F-4D97-AF65-F5344CB8AC3E}">
        <p14:creationId xmlns:p14="http://schemas.microsoft.com/office/powerpoint/2010/main" val="15288812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E12B-9D05-4F82-9E0A-8FC58F32C290}"/>
              </a:ext>
            </a:extLst>
          </p:cNvPr>
          <p:cNvSpPr>
            <a:spLocks noGrp="1"/>
          </p:cNvSpPr>
          <p:nvPr>
            <p:ph type="title"/>
          </p:nvPr>
        </p:nvSpPr>
        <p:spPr>
          <a:xfrm>
            <a:off x="3045761" y="203623"/>
            <a:ext cx="7958331" cy="1077229"/>
          </a:xfrm>
        </p:spPr>
        <p:txBody>
          <a:bodyPr>
            <a:normAutofit/>
          </a:bodyPr>
          <a:lstStyle/>
          <a:p>
            <a:r>
              <a:rPr lang="en-US" sz="4400" b="1" dirty="0"/>
              <a:t>Seeing Myself</a:t>
            </a:r>
            <a:endParaRPr lang="en-US" sz="4400" dirty="0"/>
          </a:p>
        </p:txBody>
      </p:sp>
      <p:pic>
        <p:nvPicPr>
          <p:cNvPr id="5" name="Picture 4">
            <a:extLst>
              <a:ext uri="{FF2B5EF4-FFF2-40B4-BE49-F238E27FC236}">
                <a16:creationId xmlns:a16="http://schemas.microsoft.com/office/drawing/2014/main" id="{AB16E1B5-6782-44CD-873C-BE464D60B993}"/>
              </a:ext>
            </a:extLst>
          </p:cNvPr>
          <p:cNvPicPr>
            <a:picLocks noChangeAspect="1"/>
          </p:cNvPicPr>
          <p:nvPr/>
        </p:nvPicPr>
        <p:blipFill rotWithShape="1">
          <a:blip r:embed="rId2">
            <a:clrChange>
              <a:clrFrom>
                <a:srgbClr val="FFFFFF"/>
              </a:clrFrom>
              <a:clrTo>
                <a:srgbClr val="FFFFFF">
                  <a:alpha val="0"/>
                </a:srgbClr>
              </a:clrTo>
            </a:clrChange>
          </a:blip>
          <a:srcRect t="47781" r="63974" b="-1"/>
          <a:stretch/>
        </p:blipFill>
        <p:spPr>
          <a:xfrm>
            <a:off x="-286255" y="2028245"/>
            <a:ext cx="3332016" cy="4829755"/>
          </a:xfrm>
          <a:prstGeom prst="rect">
            <a:avLst/>
          </a:prstGeom>
        </p:spPr>
      </p:pic>
      <p:sp>
        <p:nvSpPr>
          <p:cNvPr id="4" name="Rectangle 3">
            <a:extLst>
              <a:ext uri="{FF2B5EF4-FFF2-40B4-BE49-F238E27FC236}">
                <a16:creationId xmlns:a16="http://schemas.microsoft.com/office/drawing/2014/main" id="{398A649F-529E-4672-9052-28A1F440F68A}"/>
              </a:ext>
            </a:extLst>
          </p:cNvPr>
          <p:cNvSpPr/>
          <p:nvPr/>
        </p:nvSpPr>
        <p:spPr>
          <a:xfrm>
            <a:off x="2758698" y="2028245"/>
            <a:ext cx="573438" cy="947430"/>
          </a:xfrm>
          <a:prstGeom prst="rect">
            <a:avLst/>
          </a:prstGeom>
          <a:solidFill>
            <a:srgbClr val="2E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747A18A-D800-45F1-A7BF-D505A553FEAB}"/>
              </a:ext>
            </a:extLst>
          </p:cNvPr>
          <p:cNvSpPr>
            <a:spLocks noGrp="1"/>
          </p:cNvSpPr>
          <p:nvPr>
            <p:ph idx="1"/>
          </p:nvPr>
        </p:nvSpPr>
        <p:spPr>
          <a:xfrm>
            <a:off x="2758698" y="852407"/>
            <a:ext cx="8698890" cy="6005593"/>
          </a:xfrm>
        </p:spPr>
        <p:txBody>
          <a:bodyPr>
            <a:normAutofit lnSpcReduction="10000"/>
          </a:bodyPr>
          <a:lstStyle/>
          <a:p>
            <a:r>
              <a:rPr lang="en-US" sz="2800" dirty="0"/>
              <a:t>In Mark and Luke’s account of the same parable, Jesus immediately follows His explanation in Luke 8:16-18 by saying, “Now no one after lighting a lamp covers it over with a container, or puts it under a bed; but he puts it on a lampstand, so that those who come in may see the light. For nothing is hidden that will not become evident, nor anything secret that will not be known and come to light. So take care how you listen; for whoever has, to him more shall be given; and whoever does not have, even what he thinks he has shall be taken away from him.”</a:t>
            </a:r>
          </a:p>
        </p:txBody>
      </p:sp>
    </p:spTree>
    <p:extLst>
      <p:ext uri="{BB962C8B-B14F-4D97-AF65-F5344CB8AC3E}">
        <p14:creationId xmlns:p14="http://schemas.microsoft.com/office/powerpoint/2010/main" val="33338152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E3318-611D-49F3-9711-0EBF19AB4BF1}"/>
              </a:ext>
            </a:extLst>
          </p:cNvPr>
          <p:cNvSpPr>
            <a:spLocks noGrp="1"/>
          </p:cNvSpPr>
          <p:nvPr>
            <p:ph type="title"/>
          </p:nvPr>
        </p:nvSpPr>
        <p:spPr>
          <a:xfrm>
            <a:off x="2968269" y="269441"/>
            <a:ext cx="7958331" cy="1077229"/>
          </a:xfrm>
        </p:spPr>
        <p:txBody>
          <a:bodyPr>
            <a:normAutofit/>
          </a:bodyPr>
          <a:lstStyle/>
          <a:p>
            <a:r>
              <a:rPr lang="en-US" sz="4400" b="1" dirty="0"/>
              <a:t>Seeing Myself</a:t>
            </a:r>
            <a:endParaRPr lang="en-US" sz="4400" dirty="0"/>
          </a:p>
        </p:txBody>
      </p:sp>
      <p:sp>
        <p:nvSpPr>
          <p:cNvPr id="3" name="Content Placeholder 2">
            <a:extLst>
              <a:ext uri="{FF2B5EF4-FFF2-40B4-BE49-F238E27FC236}">
                <a16:creationId xmlns:a16="http://schemas.microsoft.com/office/drawing/2014/main" id="{2822CB5A-75EC-4C3A-AF65-802CC0726FC1}"/>
              </a:ext>
            </a:extLst>
          </p:cNvPr>
          <p:cNvSpPr>
            <a:spLocks noGrp="1"/>
          </p:cNvSpPr>
          <p:nvPr>
            <p:ph idx="1"/>
          </p:nvPr>
        </p:nvSpPr>
        <p:spPr>
          <a:xfrm>
            <a:off x="1007390" y="1208868"/>
            <a:ext cx="10352868" cy="5649131"/>
          </a:xfrm>
        </p:spPr>
        <p:txBody>
          <a:bodyPr>
            <a:noAutofit/>
          </a:bodyPr>
          <a:lstStyle/>
          <a:p>
            <a:r>
              <a:rPr lang="en-US" sz="2400" dirty="0"/>
              <a:t>In Psalm 139:23-24, David applied this same principle when he said, “Search me, O God, and know my heart; try me and know my anxious thoughts; and see if there be any hurtful way in me, and lead me in the everlasting way.” </a:t>
            </a:r>
          </a:p>
          <a:p>
            <a:r>
              <a:rPr lang="en-US" sz="2400" dirty="0"/>
              <a:t>How are you listening? </a:t>
            </a:r>
          </a:p>
          <a:p>
            <a:r>
              <a:rPr lang="en-US" sz="2400" dirty="0"/>
              <a:t>Are you willing to give God permission to search through your heart, as a lamp gives light where there was once darkness? </a:t>
            </a:r>
          </a:p>
          <a:p>
            <a:r>
              <a:rPr lang="en-US" sz="2400" dirty="0"/>
              <a:t>Parables are the means through which our hearts are refined and purified by coming to see and search my heart as it is seen and searched by God.</a:t>
            </a:r>
          </a:p>
          <a:p>
            <a:r>
              <a:rPr lang="en-US" sz="2400" dirty="0"/>
              <a:t> “Blessed are the pure in heart, for they shall see God.” (Matt 5:8 NASB).</a:t>
            </a:r>
          </a:p>
        </p:txBody>
      </p:sp>
    </p:spTree>
    <p:extLst>
      <p:ext uri="{BB962C8B-B14F-4D97-AF65-F5344CB8AC3E}">
        <p14:creationId xmlns:p14="http://schemas.microsoft.com/office/powerpoint/2010/main" val="41926986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09C0-2F6B-4582-AAC1-FAF6F869129B}"/>
              </a:ext>
            </a:extLst>
          </p:cNvPr>
          <p:cNvSpPr>
            <a:spLocks noGrp="1"/>
          </p:cNvSpPr>
          <p:nvPr>
            <p:ph type="ctrTitle"/>
          </p:nvPr>
        </p:nvSpPr>
        <p:spPr>
          <a:xfrm>
            <a:off x="976393" y="2268786"/>
            <a:ext cx="7330699" cy="2268559"/>
          </a:xfrm>
        </p:spPr>
        <p:txBody>
          <a:bodyPr>
            <a:normAutofit fontScale="90000"/>
          </a:bodyPr>
          <a:lstStyle/>
          <a:p>
            <a:r>
              <a:rPr lang="en-US" b="1" dirty="0"/>
              <a:t>Light Lesson 7</a:t>
            </a:r>
            <a:br>
              <a:rPr lang="en-US" b="1" dirty="0"/>
            </a:br>
            <a:r>
              <a:rPr lang="en-US" b="1" dirty="0"/>
              <a:t>Opening the Eyes </a:t>
            </a:r>
            <a:br>
              <a:rPr lang="en-US" b="1" dirty="0"/>
            </a:br>
            <a:r>
              <a:rPr lang="en-US" b="1" dirty="0"/>
              <a:t>of Our Heart</a:t>
            </a:r>
          </a:p>
        </p:txBody>
      </p:sp>
      <p:sp>
        <p:nvSpPr>
          <p:cNvPr id="3" name="Subtitle 2">
            <a:extLst>
              <a:ext uri="{FF2B5EF4-FFF2-40B4-BE49-F238E27FC236}">
                <a16:creationId xmlns:a16="http://schemas.microsoft.com/office/drawing/2014/main" id="{F61005C2-7C31-4223-867C-701FA95703D6}"/>
              </a:ext>
            </a:extLst>
          </p:cNvPr>
          <p:cNvSpPr>
            <a:spLocks noGrp="1"/>
          </p:cNvSpPr>
          <p:nvPr>
            <p:ph type="subTitle" idx="1"/>
          </p:nvPr>
        </p:nvSpPr>
        <p:spPr/>
        <p:txBody>
          <a:bodyPr/>
          <a:lstStyle/>
          <a:p>
            <a:endParaRPr lang="en-US"/>
          </a:p>
        </p:txBody>
      </p:sp>
      <p:pic>
        <p:nvPicPr>
          <p:cNvPr id="4" name="Picture 3" descr="A close up of a logo&#10;&#10;Description automatically generated">
            <a:extLst>
              <a:ext uri="{FF2B5EF4-FFF2-40B4-BE49-F238E27FC236}">
                <a16:creationId xmlns:a16="http://schemas.microsoft.com/office/drawing/2014/main" id="{0016B913-18EC-4A41-BCE2-6D34F65935CE}"/>
              </a:ext>
            </a:extLst>
          </p:cNvPr>
          <p:cNvPicPr>
            <a:picLocks noChangeAspect="1" noChangeArrowheads="1"/>
          </p:cNvPicPr>
          <p:nvPr/>
        </p:nvPicPr>
        <p:blipFill>
          <a:blip r:embed="rId2">
            <a:clrChange>
              <a:clrFrom>
                <a:srgbClr val="FFFFFF"/>
              </a:clrFrom>
              <a:clrTo>
                <a:srgbClr val="FFFFFF">
                  <a:alpha val="0"/>
                </a:srgbClr>
              </a:clrTo>
            </a:clrChange>
          </a:blip>
          <a:srcRect l="7532" t="5325" r="62340" b="77710"/>
          <a:stretch>
            <a:fillRect/>
          </a:stretch>
        </p:blipFill>
        <p:spPr bwMode="auto">
          <a:xfrm>
            <a:off x="9107517" y="2174424"/>
            <a:ext cx="2886075" cy="2259012"/>
          </a:xfrm>
          <a:prstGeom prst="rect">
            <a:avLst/>
          </a:prstGeom>
          <a:noFill/>
          <a:ln w="9525">
            <a:noFill/>
            <a:miter lim="800000"/>
            <a:headEnd/>
            <a:tailEnd/>
          </a:ln>
        </p:spPr>
      </p:pic>
    </p:spTree>
    <p:extLst>
      <p:ext uri="{BB962C8B-B14F-4D97-AF65-F5344CB8AC3E}">
        <p14:creationId xmlns:p14="http://schemas.microsoft.com/office/powerpoint/2010/main" val="30639548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5BD0-C0C4-46FC-B41D-D2537A3C252E}"/>
              </a:ext>
            </a:extLst>
          </p:cNvPr>
          <p:cNvSpPr>
            <a:spLocks noGrp="1"/>
          </p:cNvSpPr>
          <p:nvPr>
            <p:ph type="title"/>
          </p:nvPr>
        </p:nvSpPr>
        <p:spPr/>
        <p:txBody>
          <a:bodyPr/>
          <a:lstStyle/>
          <a:p>
            <a:r>
              <a:rPr lang="en-US" b="1" dirty="0"/>
              <a:t>The Eye is the Lamp</a:t>
            </a:r>
            <a:br>
              <a:rPr lang="en-US" dirty="0"/>
            </a:br>
            <a:endParaRPr lang="en-US" dirty="0"/>
          </a:p>
        </p:txBody>
      </p:sp>
      <p:sp>
        <p:nvSpPr>
          <p:cNvPr id="3" name="Content Placeholder 2">
            <a:extLst>
              <a:ext uri="{FF2B5EF4-FFF2-40B4-BE49-F238E27FC236}">
                <a16:creationId xmlns:a16="http://schemas.microsoft.com/office/drawing/2014/main" id="{76C91531-C4C6-4A6F-99DD-B3176855970B}"/>
              </a:ext>
            </a:extLst>
          </p:cNvPr>
          <p:cNvSpPr>
            <a:spLocks noGrp="1"/>
          </p:cNvSpPr>
          <p:nvPr>
            <p:ph idx="1"/>
          </p:nvPr>
        </p:nvSpPr>
        <p:spPr>
          <a:xfrm>
            <a:off x="3636370" y="1518833"/>
            <a:ext cx="7723887" cy="5339167"/>
          </a:xfrm>
        </p:spPr>
        <p:txBody>
          <a:bodyPr>
            <a:normAutofit/>
          </a:bodyPr>
          <a:lstStyle/>
          <a:p>
            <a:r>
              <a:rPr lang="en-US" sz="2800" dirty="0"/>
              <a:t>In Luke 17:20-21, when the Pharisees came to Jesus asking when the kingdom of God was coming, “He answered them and said, “The kingdom of God is not coming with signs to be observed; nor will they say, ‘Look, here it is!’ or, ‘There it is!’ For behold, the kingdom of God is in your midst.” </a:t>
            </a:r>
          </a:p>
          <a:p>
            <a:r>
              <a:rPr lang="en-US" sz="2800" dirty="0"/>
              <a:t>If the kingdom of God was in their midst, why could they not see it? </a:t>
            </a:r>
          </a:p>
          <a:p>
            <a:endParaRPr lang="en-US" sz="2800" dirty="0"/>
          </a:p>
        </p:txBody>
      </p:sp>
      <p:pic>
        <p:nvPicPr>
          <p:cNvPr id="2050" name="Picture 2" descr="Image result for eye is the lamp">
            <a:hlinkClick r:id="rId2"/>
            <a:extLst>
              <a:ext uri="{FF2B5EF4-FFF2-40B4-BE49-F238E27FC236}">
                <a16:creationId xmlns:a16="http://schemas.microsoft.com/office/drawing/2014/main" id="{C4381E80-2AE8-48FF-9475-EC4685747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8833"/>
            <a:ext cx="3636371" cy="363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6057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841E-96B5-4BF7-8744-2710A4CF3349}"/>
              </a:ext>
            </a:extLst>
          </p:cNvPr>
          <p:cNvSpPr>
            <a:spLocks noGrp="1"/>
          </p:cNvSpPr>
          <p:nvPr>
            <p:ph type="title"/>
          </p:nvPr>
        </p:nvSpPr>
        <p:spPr>
          <a:xfrm>
            <a:off x="3225012" y="195218"/>
            <a:ext cx="7958331" cy="1077229"/>
          </a:xfrm>
        </p:spPr>
        <p:txBody>
          <a:bodyPr>
            <a:normAutofit/>
          </a:bodyPr>
          <a:lstStyle/>
          <a:p>
            <a:r>
              <a:rPr lang="en-US" sz="4400" b="1" dirty="0"/>
              <a:t>The Eye is the Lamp</a:t>
            </a:r>
            <a:endParaRPr lang="en-US" sz="4400" dirty="0"/>
          </a:p>
        </p:txBody>
      </p:sp>
      <p:pic>
        <p:nvPicPr>
          <p:cNvPr id="4098" name="Picture 2" descr="Image result for eye is the lamp">
            <a:extLst>
              <a:ext uri="{FF2B5EF4-FFF2-40B4-BE49-F238E27FC236}">
                <a16:creationId xmlns:a16="http://schemas.microsoft.com/office/drawing/2014/main" id="{3D608630-F0F4-4E02-B2B0-B57881AE2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74416"/>
            <a:ext cx="3089830" cy="244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Content Placeholder 2">
            <a:extLst>
              <a:ext uri="{FF2B5EF4-FFF2-40B4-BE49-F238E27FC236}">
                <a16:creationId xmlns:a16="http://schemas.microsoft.com/office/drawing/2014/main" id="{FD019703-63F1-4A3A-A531-054693449663}"/>
              </a:ext>
            </a:extLst>
          </p:cNvPr>
          <p:cNvSpPr>
            <a:spLocks noGrp="1"/>
          </p:cNvSpPr>
          <p:nvPr>
            <p:ph idx="1"/>
          </p:nvPr>
        </p:nvSpPr>
        <p:spPr>
          <a:xfrm>
            <a:off x="2773599" y="1022889"/>
            <a:ext cx="8540164" cy="5785443"/>
          </a:xfrm>
        </p:spPr>
        <p:txBody>
          <a:bodyPr>
            <a:noAutofit/>
          </a:bodyPr>
          <a:lstStyle/>
          <a:p>
            <a:r>
              <a:rPr lang="en-US" sz="2400" dirty="0"/>
              <a:t>In Luke 11:33-35, Jesus uses the same illustration He used after He taught the parable of the sower, of the lamp being set on a lampstand. </a:t>
            </a:r>
          </a:p>
          <a:p>
            <a:r>
              <a:rPr lang="en-US" sz="2400" dirty="0"/>
              <a:t>But here He then continues further and says, “The eye is the lamp of your body; when your eye is clear, your whole body is also is full of light; but when it is bad, your body also is full of darkness. Then watch out that the light in you is not darkness. If therefore your whole body is full of light, with no dark part in it, it will be wholly illumined, as when the lamp illumines you with its rays.” </a:t>
            </a:r>
          </a:p>
          <a:p>
            <a:r>
              <a:rPr lang="en-US" sz="2400" dirty="0"/>
              <a:t>As difficult as it is to grasp or define what exactly Jesus means here, Luke immediately follows this teaching with an interaction that serves to illustrate it.</a:t>
            </a:r>
          </a:p>
        </p:txBody>
      </p:sp>
    </p:spTree>
    <p:extLst>
      <p:ext uri="{BB962C8B-B14F-4D97-AF65-F5344CB8AC3E}">
        <p14:creationId xmlns:p14="http://schemas.microsoft.com/office/powerpoint/2010/main" val="11152075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F193-1D1A-41FB-A7E1-C6C4D2698C14}"/>
              </a:ext>
            </a:extLst>
          </p:cNvPr>
          <p:cNvSpPr>
            <a:spLocks noGrp="1"/>
          </p:cNvSpPr>
          <p:nvPr>
            <p:ph type="title"/>
          </p:nvPr>
        </p:nvSpPr>
        <p:spPr>
          <a:xfrm>
            <a:off x="2773599" y="269441"/>
            <a:ext cx="7958331" cy="1077229"/>
          </a:xfrm>
        </p:spPr>
        <p:txBody>
          <a:bodyPr>
            <a:normAutofit/>
          </a:bodyPr>
          <a:lstStyle/>
          <a:p>
            <a:r>
              <a:rPr lang="en-US" sz="4400" b="1" dirty="0"/>
              <a:t>The Eye is the Lamp</a:t>
            </a:r>
            <a:endParaRPr lang="en-US" sz="4400" dirty="0"/>
          </a:p>
        </p:txBody>
      </p:sp>
      <p:sp>
        <p:nvSpPr>
          <p:cNvPr id="3" name="Content Placeholder 2">
            <a:extLst>
              <a:ext uri="{FF2B5EF4-FFF2-40B4-BE49-F238E27FC236}">
                <a16:creationId xmlns:a16="http://schemas.microsoft.com/office/drawing/2014/main" id="{9513E2B2-462E-483F-B2DC-D2D1317EE065}"/>
              </a:ext>
            </a:extLst>
          </p:cNvPr>
          <p:cNvSpPr>
            <a:spLocks noGrp="1"/>
          </p:cNvSpPr>
          <p:nvPr>
            <p:ph idx="1"/>
          </p:nvPr>
        </p:nvSpPr>
        <p:spPr>
          <a:xfrm>
            <a:off x="2161367" y="1885285"/>
            <a:ext cx="8849827" cy="4703274"/>
          </a:xfrm>
        </p:spPr>
        <p:txBody>
          <a:bodyPr>
            <a:noAutofit/>
          </a:bodyPr>
          <a:lstStyle/>
          <a:p>
            <a:r>
              <a:rPr lang="en-US" sz="2800" dirty="0"/>
              <a:t>In Luke 11:37-38, Jesus dines with a Pharisee who is shocked when</a:t>
            </a:r>
            <a:r>
              <a:rPr lang="en-US" sz="2800" i="1" dirty="0"/>
              <a:t> </a:t>
            </a:r>
            <a:r>
              <a:rPr lang="en-US" sz="2800" b="1" dirty="0"/>
              <a:t>he sees</a:t>
            </a:r>
            <a:r>
              <a:rPr lang="en-US" sz="2800" dirty="0"/>
              <a:t> that Jesus did not ceremonially wash His hands before the meal. </a:t>
            </a:r>
          </a:p>
          <a:p>
            <a:r>
              <a:rPr lang="en-US" sz="2800" dirty="0"/>
              <a:t>His shock at seeing this reveals something deeper that Jesus then speaks to—“Now you Pharisees clean the outside of the cup and of the platter; but inside of you, you are full of robbery and wickedness. You foolish ones, did not He who made the outside make the inside also?” (Luke 11:39-40 NASB). </a:t>
            </a:r>
          </a:p>
          <a:p>
            <a:endParaRPr lang="en-US" sz="2800" dirty="0"/>
          </a:p>
        </p:txBody>
      </p:sp>
      <p:pic>
        <p:nvPicPr>
          <p:cNvPr id="3074" name="Picture 2" descr="Image result for eye is the lamp">
            <a:extLst>
              <a:ext uri="{FF2B5EF4-FFF2-40B4-BE49-F238E27FC236}">
                <a16:creationId xmlns:a16="http://schemas.microsoft.com/office/drawing/2014/main" id="{2ADADF08-6242-4976-9F4D-E27B7F3B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74" y="2599066"/>
            <a:ext cx="2154264" cy="258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0286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2C0E-28F5-4DA8-93D1-FD3BE403EDDA}"/>
              </a:ext>
            </a:extLst>
          </p:cNvPr>
          <p:cNvSpPr>
            <a:spLocks noGrp="1"/>
          </p:cNvSpPr>
          <p:nvPr>
            <p:ph type="title"/>
          </p:nvPr>
        </p:nvSpPr>
        <p:spPr>
          <a:xfrm>
            <a:off x="2611808" y="591080"/>
            <a:ext cx="7958331" cy="1077229"/>
          </a:xfrm>
        </p:spPr>
        <p:txBody>
          <a:bodyPr>
            <a:normAutofit/>
          </a:bodyPr>
          <a:lstStyle/>
          <a:p>
            <a:r>
              <a:rPr lang="en-US" sz="4400" b="1" dirty="0"/>
              <a:t>The Eye is the Lamp</a:t>
            </a:r>
            <a:endParaRPr lang="en-US" sz="4400" dirty="0"/>
          </a:p>
        </p:txBody>
      </p:sp>
      <p:sp>
        <p:nvSpPr>
          <p:cNvPr id="3" name="Content Placeholder 2">
            <a:extLst>
              <a:ext uri="{FF2B5EF4-FFF2-40B4-BE49-F238E27FC236}">
                <a16:creationId xmlns:a16="http://schemas.microsoft.com/office/drawing/2014/main" id="{25749FFD-9688-4859-902E-3B6EB380D45A}"/>
              </a:ext>
            </a:extLst>
          </p:cNvPr>
          <p:cNvSpPr>
            <a:spLocks noGrp="1"/>
          </p:cNvSpPr>
          <p:nvPr>
            <p:ph idx="1"/>
          </p:nvPr>
        </p:nvSpPr>
        <p:spPr>
          <a:xfrm>
            <a:off x="1132514" y="1778467"/>
            <a:ext cx="10011062" cy="5079534"/>
          </a:xfrm>
        </p:spPr>
        <p:txBody>
          <a:bodyPr>
            <a:noAutofit/>
          </a:bodyPr>
          <a:lstStyle/>
          <a:p>
            <a:r>
              <a:rPr lang="en-US" sz="2800" dirty="0"/>
              <a:t>Because the eyes of the Pharisees were bad, they were filled with darkness and could not recognize the glory of the kingdom of God even while it was right before them. </a:t>
            </a:r>
          </a:p>
          <a:p>
            <a:r>
              <a:rPr lang="en-US" sz="2800" dirty="0"/>
              <a:t>The problem was not that the kingdom of God was not apparent enough or that it was not being made clear enough by Jesus.</a:t>
            </a:r>
          </a:p>
          <a:p>
            <a:r>
              <a:rPr lang="en-US" sz="2800" dirty="0"/>
              <a:t> The problem was the Pharisees were totally blind because of the darkness within them. </a:t>
            </a:r>
          </a:p>
          <a:p>
            <a:r>
              <a:rPr lang="en-US" sz="2800" dirty="0"/>
              <a:t>But what caused their eyes to be so blind?</a:t>
            </a:r>
          </a:p>
          <a:p>
            <a:endParaRPr lang="en-US" sz="2800" dirty="0"/>
          </a:p>
        </p:txBody>
      </p:sp>
    </p:spTree>
    <p:extLst>
      <p:ext uri="{BB962C8B-B14F-4D97-AF65-F5344CB8AC3E}">
        <p14:creationId xmlns:p14="http://schemas.microsoft.com/office/powerpoint/2010/main" val="19246152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906B-D435-4EAB-A78B-8B4BFFAE26FC}"/>
              </a:ext>
            </a:extLst>
          </p:cNvPr>
          <p:cNvSpPr>
            <a:spLocks noGrp="1"/>
          </p:cNvSpPr>
          <p:nvPr>
            <p:ph type="title"/>
          </p:nvPr>
        </p:nvSpPr>
        <p:spPr>
          <a:xfrm>
            <a:off x="0" y="828503"/>
            <a:ext cx="3570613" cy="2209531"/>
          </a:xfrm>
        </p:spPr>
        <p:txBody>
          <a:bodyPr>
            <a:normAutofit/>
          </a:bodyPr>
          <a:lstStyle/>
          <a:p>
            <a:r>
              <a:rPr lang="en-US" sz="4400" b="1" dirty="0"/>
              <a:t>The Eye is the Lamp</a:t>
            </a:r>
            <a:endParaRPr lang="en-US" sz="4400" dirty="0"/>
          </a:p>
        </p:txBody>
      </p:sp>
      <p:sp>
        <p:nvSpPr>
          <p:cNvPr id="3" name="Content Placeholder 2">
            <a:extLst>
              <a:ext uri="{FF2B5EF4-FFF2-40B4-BE49-F238E27FC236}">
                <a16:creationId xmlns:a16="http://schemas.microsoft.com/office/drawing/2014/main" id="{F7D31C52-A6B3-4ACA-BD77-70E33776D4A6}"/>
              </a:ext>
            </a:extLst>
          </p:cNvPr>
          <p:cNvSpPr>
            <a:spLocks noGrp="1"/>
          </p:cNvSpPr>
          <p:nvPr>
            <p:ph idx="1"/>
          </p:nvPr>
        </p:nvSpPr>
        <p:spPr>
          <a:xfrm>
            <a:off x="3518115" y="0"/>
            <a:ext cx="7842143" cy="6741764"/>
          </a:xfrm>
        </p:spPr>
        <p:txBody>
          <a:bodyPr>
            <a:noAutofit/>
          </a:bodyPr>
          <a:lstStyle/>
          <a:p>
            <a:r>
              <a:rPr lang="en-US" sz="2200" dirty="0"/>
              <a:t>The Pharisees were so focused on the external; they could not perceive what was spiritual. </a:t>
            </a:r>
          </a:p>
          <a:p>
            <a:r>
              <a:rPr lang="en-US" sz="2200" dirty="0"/>
              <a:t>When Jesus ate with a Pharisee, the Pharisee was shocked when he saw Jesus did not clean His hands ceremonially, but yet he was not shocked at the exposure of how unclean he was in his heart. </a:t>
            </a:r>
          </a:p>
          <a:p>
            <a:r>
              <a:rPr lang="en-US" sz="2200" dirty="0"/>
              <a:t>The Pharisees presumed they were living embodiments and examples of God’s Law. </a:t>
            </a:r>
          </a:p>
          <a:p>
            <a:r>
              <a:rPr lang="en-US" sz="2200" dirty="0"/>
              <a:t>Whereas the intention of that Law had always been to expose the reality of the enormity of the corrupting power of sin, in order to lead to the heart to which the parables appealed. </a:t>
            </a:r>
          </a:p>
          <a:p>
            <a:r>
              <a:rPr lang="en-US" sz="2200" dirty="0"/>
              <a:t>If I understand, as Jesus said, when my eye is bad my body is “full of darkness,” then I in shock and horror can exclaim like Paul in Romans 7:24, “Wretched man that I am! Who will set me free from the body of this death?”</a:t>
            </a:r>
          </a:p>
        </p:txBody>
      </p:sp>
      <p:pic>
        <p:nvPicPr>
          <p:cNvPr id="5" name="Picture 4">
            <a:extLst>
              <a:ext uri="{FF2B5EF4-FFF2-40B4-BE49-F238E27FC236}">
                <a16:creationId xmlns:a16="http://schemas.microsoft.com/office/drawing/2014/main" id="{08A2F2C2-0836-43D7-BE8C-214125354E08}"/>
              </a:ext>
            </a:extLst>
          </p:cNvPr>
          <p:cNvPicPr>
            <a:picLocks noChangeAspect="1"/>
          </p:cNvPicPr>
          <p:nvPr/>
        </p:nvPicPr>
        <p:blipFill rotWithShape="1">
          <a:blip r:embed="rId2"/>
          <a:srcRect r="26197"/>
          <a:stretch/>
        </p:blipFill>
        <p:spPr>
          <a:xfrm>
            <a:off x="449451" y="3064644"/>
            <a:ext cx="2898183" cy="2209531"/>
          </a:xfrm>
          <a:prstGeom prst="rect">
            <a:avLst/>
          </a:prstGeom>
        </p:spPr>
      </p:pic>
    </p:spTree>
    <p:extLst>
      <p:ext uri="{BB962C8B-B14F-4D97-AF65-F5344CB8AC3E}">
        <p14:creationId xmlns:p14="http://schemas.microsoft.com/office/powerpoint/2010/main" val="13893708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8260E-CA2F-4566-BDEC-676A0B0D7229}"/>
              </a:ext>
            </a:extLst>
          </p:cNvPr>
          <p:cNvSpPr>
            <a:spLocks noGrp="1"/>
          </p:cNvSpPr>
          <p:nvPr>
            <p:ph type="title"/>
          </p:nvPr>
        </p:nvSpPr>
        <p:spPr>
          <a:xfrm>
            <a:off x="70086" y="637575"/>
            <a:ext cx="3029575" cy="1077229"/>
          </a:xfrm>
        </p:spPr>
        <p:txBody>
          <a:bodyPr>
            <a:noAutofit/>
          </a:bodyPr>
          <a:lstStyle/>
          <a:p>
            <a:r>
              <a:rPr lang="en-US" sz="4800" b="1" dirty="0"/>
              <a:t>Can’t You See It?</a:t>
            </a:r>
            <a:br>
              <a:rPr lang="en-US" sz="4800" dirty="0"/>
            </a:br>
            <a:endParaRPr lang="en-US" sz="4800" dirty="0"/>
          </a:p>
        </p:txBody>
      </p:sp>
      <p:sp>
        <p:nvSpPr>
          <p:cNvPr id="3" name="Content Placeholder 2">
            <a:extLst>
              <a:ext uri="{FF2B5EF4-FFF2-40B4-BE49-F238E27FC236}">
                <a16:creationId xmlns:a16="http://schemas.microsoft.com/office/drawing/2014/main" id="{BC052933-0EF4-424E-B5F7-7DDE0A0A311B}"/>
              </a:ext>
            </a:extLst>
          </p:cNvPr>
          <p:cNvSpPr>
            <a:spLocks noGrp="1"/>
          </p:cNvSpPr>
          <p:nvPr>
            <p:ph idx="1"/>
          </p:nvPr>
        </p:nvSpPr>
        <p:spPr>
          <a:xfrm>
            <a:off x="3099661" y="1"/>
            <a:ext cx="8307092" cy="6796008"/>
          </a:xfrm>
        </p:spPr>
        <p:txBody>
          <a:bodyPr>
            <a:noAutofit/>
          </a:bodyPr>
          <a:lstStyle/>
          <a:p>
            <a:r>
              <a:rPr lang="en-US" sz="2400" dirty="0"/>
              <a:t>But being blind to things of the heart and the Spirit was not just a problem someone like a Pharisee had. </a:t>
            </a:r>
          </a:p>
          <a:p>
            <a:r>
              <a:rPr lang="en-US" sz="2400" dirty="0"/>
              <a:t>After miraculously feeding four thousand people in “a desolate place,” Jesus and His disciples get on a boat with only one loaf of bread. </a:t>
            </a:r>
          </a:p>
          <a:p>
            <a:r>
              <a:rPr lang="en-US" sz="2400" dirty="0"/>
              <a:t>When Jesus then warns them to watch out for the “leaven” of the Pharisees and of Herod, they argue about the fact they have no bread. </a:t>
            </a:r>
          </a:p>
          <a:p>
            <a:r>
              <a:rPr lang="en-US" sz="2400" dirty="0"/>
              <a:t>Jesus challenges them, saying, “Why do you discuss the fact that you have no bread? Do you not yet see or understand? Do you have a hardened heart? Having eyes, do you not see? And having ears, do you not hear?” (Mark 8:14-21 NASB).</a:t>
            </a:r>
          </a:p>
        </p:txBody>
      </p:sp>
      <p:pic>
        <p:nvPicPr>
          <p:cNvPr id="5122" name="Picture 2" descr="Image result for mark 8:17">
            <a:extLst>
              <a:ext uri="{FF2B5EF4-FFF2-40B4-BE49-F238E27FC236}">
                <a16:creationId xmlns:a16="http://schemas.microsoft.com/office/drawing/2014/main" id="{2DA82BF9-3AFB-4663-9BD5-425A95988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8621"/>
            <a:ext cx="3045557" cy="280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18443700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128E-CA74-480C-A947-BE72DE707D45}"/>
              </a:ext>
            </a:extLst>
          </p:cNvPr>
          <p:cNvSpPr>
            <a:spLocks noGrp="1"/>
          </p:cNvSpPr>
          <p:nvPr>
            <p:ph type="title"/>
          </p:nvPr>
        </p:nvSpPr>
        <p:spPr>
          <a:xfrm rot="20860140">
            <a:off x="-1356058" y="441653"/>
            <a:ext cx="6858000" cy="1077229"/>
          </a:xfrm>
        </p:spPr>
        <p:txBody>
          <a:bodyPr/>
          <a:lstStyle/>
          <a:p>
            <a:pPr algn="ctr"/>
            <a:r>
              <a:rPr lang="en-US" b="1" dirty="0"/>
              <a:t>Can’t You See It?</a:t>
            </a:r>
            <a:br>
              <a:rPr lang="en-US" dirty="0"/>
            </a:br>
            <a:endParaRPr lang="en-US" dirty="0"/>
          </a:p>
        </p:txBody>
      </p:sp>
      <p:sp>
        <p:nvSpPr>
          <p:cNvPr id="3" name="Content Placeholder 2">
            <a:extLst>
              <a:ext uri="{FF2B5EF4-FFF2-40B4-BE49-F238E27FC236}">
                <a16:creationId xmlns:a16="http://schemas.microsoft.com/office/drawing/2014/main" id="{4AC13811-9468-4EC0-93FB-5750EACC3255}"/>
              </a:ext>
            </a:extLst>
          </p:cNvPr>
          <p:cNvSpPr>
            <a:spLocks noGrp="1"/>
          </p:cNvSpPr>
          <p:nvPr>
            <p:ph idx="1"/>
          </p:nvPr>
        </p:nvSpPr>
        <p:spPr>
          <a:xfrm>
            <a:off x="4064474" y="108488"/>
            <a:ext cx="7435564" cy="6881247"/>
          </a:xfrm>
        </p:spPr>
        <p:txBody>
          <a:bodyPr>
            <a:normAutofit lnSpcReduction="10000"/>
          </a:bodyPr>
          <a:lstStyle/>
          <a:p>
            <a:r>
              <a:rPr lang="en-US" sz="2400" dirty="0"/>
              <a:t>Jesus proceeds to admonish His disciples that there was more they should have been seeing from His miracles. </a:t>
            </a:r>
          </a:p>
          <a:p>
            <a:r>
              <a:rPr lang="en-US" sz="2400" dirty="0"/>
              <a:t>Just like the Pharisees, their focus was still set on the wrong things even though they had previously experienced the kind of convictions that should have caused their eyes to be completely open! </a:t>
            </a:r>
          </a:p>
          <a:p>
            <a:r>
              <a:rPr lang="en-US" sz="2400" dirty="0"/>
              <a:t>But like the parables, it would be so easy to take for granted there are greater, more permanent lessons intended in Jesus’ miracles that are meant to open my eyes and change my heart. </a:t>
            </a:r>
          </a:p>
          <a:p>
            <a:r>
              <a:rPr lang="en-US" sz="2400" dirty="0"/>
              <a:t>If all we see when Jesus miraculously feeds thousands of people is a confirmation of His deity and evidence of His compassion, our eyes have not been opened either.</a:t>
            </a:r>
          </a:p>
        </p:txBody>
      </p:sp>
      <p:pic>
        <p:nvPicPr>
          <p:cNvPr id="5" name="Picture 4">
            <a:extLst>
              <a:ext uri="{FF2B5EF4-FFF2-40B4-BE49-F238E27FC236}">
                <a16:creationId xmlns:a16="http://schemas.microsoft.com/office/drawing/2014/main" id="{FF7CDD52-0A73-482E-B3FE-BF7EE572152F}"/>
              </a:ext>
            </a:extLst>
          </p:cNvPr>
          <p:cNvPicPr>
            <a:picLocks noChangeAspect="1"/>
          </p:cNvPicPr>
          <p:nvPr/>
        </p:nvPicPr>
        <p:blipFill>
          <a:blip r:embed="rId2"/>
          <a:stretch>
            <a:fillRect/>
          </a:stretch>
        </p:blipFill>
        <p:spPr>
          <a:xfrm>
            <a:off x="81410" y="1963874"/>
            <a:ext cx="3983064" cy="2655376"/>
          </a:xfrm>
          <a:prstGeom prst="rect">
            <a:avLst/>
          </a:prstGeom>
        </p:spPr>
      </p:pic>
    </p:spTree>
    <p:extLst>
      <p:ext uri="{BB962C8B-B14F-4D97-AF65-F5344CB8AC3E}">
        <p14:creationId xmlns:p14="http://schemas.microsoft.com/office/powerpoint/2010/main" val="27055932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CA6F-0B8C-4EAC-A2E2-54373556C35C}"/>
              </a:ext>
            </a:extLst>
          </p:cNvPr>
          <p:cNvSpPr>
            <a:spLocks noGrp="1"/>
          </p:cNvSpPr>
          <p:nvPr>
            <p:ph type="title"/>
          </p:nvPr>
        </p:nvSpPr>
        <p:spPr>
          <a:xfrm rot="16200000">
            <a:off x="-3218540" y="2586522"/>
            <a:ext cx="7958331" cy="1077229"/>
          </a:xfrm>
        </p:spPr>
        <p:txBody>
          <a:bodyPr/>
          <a:lstStyle/>
          <a:p>
            <a:pPr algn="ctr"/>
            <a:r>
              <a:rPr lang="en-US" b="1" dirty="0"/>
              <a:t>Can’t You See It?</a:t>
            </a:r>
            <a:br>
              <a:rPr lang="en-US" dirty="0"/>
            </a:br>
            <a:endParaRPr lang="en-US" dirty="0"/>
          </a:p>
        </p:txBody>
      </p:sp>
      <p:sp>
        <p:nvSpPr>
          <p:cNvPr id="3" name="Content Placeholder 2">
            <a:extLst>
              <a:ext uri="{FF2B5EF4-FFF2-40B4-BE49-F238E27FC236}">
                <a16:creationId xmlns:a16="http://schemas.microsoft.com/office/drawing/2014/main" id="{68E2FBEF-7DCB-4641-BA5D-7E057CAB12C6}"/>
              </a:ext>
            </a:extLst>
          </p:cNvPr>
          <p:cNvSpPr>
            <a:spLocks noGrp="1"/>
          </p:cNvSpPr>
          <p:nvPr>
            <p:ph idx="1"/>
          </p:nvPr>
        </p:nvSpPr>
        <p:spPr>
          <a:xfrm>
            <a:off x="1001259" y="377504"/>
            <a:ext cx="9652759" cy="6392411"/>
          </a:xfrm>
        </p:spPr>
        <p:txBody>
          <a:bodyPr>
            <a:noAutofit/>
          </a:bodyPr>
          <a:lstStyle/>
          <a:p>
            <a:r>
              <a:rPr lang="en-US" sz="2800" dirty="0"/>
              <a:t>It is not just that Jesus taught in parables; it is that all of Jesus’ works were living parables.</a:t>
            </a:r>
          </a:p>
          <a:p>
            <a:r>
              <a:rPr lang="en-US" sz="2800" dirty="0"/>
              <a:t>Jesus' intention in feeding the crowds was meant to radically change their “eye.” </a:t>
            </a:r>
          </a:p>
          <a:p>
            <a:r>
              <a:rPr lang="en-US" sz="2800" dirty="0"/>
              <a:t>His intent was to shift their concerns from their personal, physical needs and to put their focus on the greater urgency of spiritual needs. </a:t>
            </a:r>
          </a:p>
          <a:p>
            <a:r>
              <a:rPr lang="en-US" sz="2800" dirty="0"/>
              <a:t>In Mark 8:19-20, Jesus forced them to think again about the feeding of the crowds because they still had not truly seen those miracles despite experiencing them so intimately</a:t>
            </a:r>
          </a:p>
        </p:txBody>
      </p:sp>
      <p:pic>
        <p:nvPicPr>
          <p:cNvPr id="6146" name="Picture 2" descr="Image result for can't you see it?">
            <a:extLst>
              <a:ext uri="{FF2B5EF4-FFF2-40B4-BE49-F238E27FC236}">
                <a16:creationId xmlns:a16="http://schemas.microsoft.com/office/drawing/2014/main" id="{65B532FC-6196-4040-86B4-95E456A6A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8367" y="1904300"/>
            <a:ext cx="1803633" cy="1803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37576700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7B0B-25AC-4772-A41D-714E4361EC61}"/>
              </a:ext>
            </a:extLst>
          </p:cNvPr>
          <p:cNvSpPr>
            <a:spLocks noGrp="1"/>
          </p:cNvSpPr>
          <p:nvPr>
            <p:ph type="title"/>
          </p:nvPr>
        </p:nvSpPr>
        <p:spPr>
          <a:xfrm>
            <a:off x="2519530" y="145326"/>
            <a:ext cx="7958331" cy="1077229"/>
          </a:xfrm>
        </p:spPr>
        <p:txBody>
          <a:bodyPr>
            <a:noAutofit/>
          </a:bodyPr>
          <a:lstStyle/>
          <a:p>
            <a:r>
              <a:rPr lang="en-US" sz="4000" b="1" dirty="0"/>
              <a:t>Can’t You See It?</a:t>
            </a:r>
            <a:br>
              <a:rPr lang="en-US" sz="4000" dirty="0"/>
            </a:br>
            <a:endParaRPr lang="en-US" sz="4000" dirty="0"/>
          </a:p>
        </p:txBody>
      </p:sp>
      <p:sp>
        <p:nvSpPr>
          <p:cNvPr id="3" name="Content Placeholder 2">
            <a:extLst>
              <a:ext uri="{FF2B5EF4-FFF2-40B4-BE49-F238E27FC236}">
                <a16:creationId xmlns:a16="http://schemas.microsoft.com/office/drawing/2014/main" id="{61C73E55-B908-4BCB-B5A2-FB7B1F24CD51}"/>
              </a:ext>
            </a:extLst>
          </p:cNvPr>
          <p:cNvSpPr>
            <a:spLocks noGrp="1"/>
          </p:cNvSpPr>
          <p:nvPr>
            <p:ph idx="1"/>
          </p:nvPr>
        </p:nvSpPr>
        <p:spPr>
          <a:xfrm>
            <a:off x="1291905" y="1082179"/>
            <a:ext cx="9504726" cy="5243119"/>
          </a:xfrm>
        </p:spPr>
        <p:txBody>
          <a:bodyPr>
            <a:noAutofit/>
          </a:bodyPr>
          <a:lstStyle/>
          <a:p>
            <a:r>
              <a:rPr lang="en-US" sz="2800" dirty="0"/>
              <a:t>How about you? </a:t>
            </a:r>
          </a:p>
          <a:p>
            <a:r>
              <a:rPr lang="en-US" sz="2800" dirty="0"/>
              <a:t>Did you realize you were meant to be so deeply changed by those two miracles? Did you see it? </a:t>
            </a:r>
          </a:p>
          <a:p>
            <a:r>
              <a:rPr lang="en-US" sz="2800" dirty="0"/>
              <a:t>If we can learn to wrestle with parables and be inwardly, permanently changed by the lessons God opens our eyes to see, we can see and follow Jesus “with unveiled face, beholding as in a mirror the glory of the Lord,” and be “transformed into the same image from glory to glory, just as from the Lord, the Spirit.” (2 Cor 3:18 NASB). </a:t>
            </a:r>
          </a:p>
          <a:p>
            <a:endParaRPr lang="en-US" sz="2800" dirty="0"/>
          </a:p>
        </p:txBody>
      </p:sp>
      <p:pic>
        <p:nvPicPr>
          <p:cNvPr id="4" name="Picture 3" descr="A close up of a logo&#10;&#10;Description automatically generated">
            <a:extLst>
              <a:ext uri="{FF2B5EF4-FFF2-40B4-BE49-F238E27FC236}">
                <a16:creationId xmlns:a16="http://schemas.microsoft.com/office/drawing/2014/main" id="{3C9C2A19-AF42-43B0-B39F-4BE52C324705}"/>
              </a:ext>
            </a:extLst>
          </p:cNvPr>
          <p:cNvPicPr>
            <a:picLocks noChangeAspect="1" noChangeArrowheads="1"/>
          </p:cNvPicPr>
          <p:nvPr/>
        </p:nvPicPr>
        <p:blipFill>
          <a:blip r:embed="rId2"/>
          <a:srcRect l="7532" t="5325" r="62340" b="77710"/>
          <a:stretch>
            <a:fillRect/>
          </a:stretch>
        </p:blipFill>
        <p:spPr bwMode="auto">
          <a:xfrm>
            <a:off x="10972801" y="5903697"/>
            <a:ext cx="1219200" cy="954303"/>
          </a:xfrm>
          <a:prstGeom prst="rect">
            <a:avLst/>
          </a:prstGeom>
          <a:noFill/>
          <a:ln w="9525">
            <a:noFill/>
            <a:miter lim="800000"/>
            <a:headEnd/>
            <a:tailEnd/>
          </a:ln>
        </p:spPr>
      </p:pic>
    </p:spTree>
    <p:extLst>
      <p:ext uri="{BB962C8B-B14F-4D97-AF65-F5344CB8AC3E}">
        <p14:creationId xmlns:p14="http://schemas.microsoft.com/office/powerpoint/2010/main" val="41742016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C1EB-1448-4A7C-908C-28845B03A796}"/>
              </a:ext>
            </a:extLst>
          </p:cNvPr>
          <p:cNvSpPr>
            <a:spLocks noGrp="1"/>
          </p:cNvSpPr>
          <p:nvPr>
            <p:ph type="title"/>
          </p:nvPr>
        </p:nvSpPr>
        <p:spPr>
          <a:xfrm>
            <a:off x="1586912" y="329883"/>
            <a:ext cx="9018176" cy="1077229"/>
          </a:xfrm>
        </p:spPr>
        <p:txBody>
          <a:bodyPr>
            <a:noAutofit/>
          </a:bodyPr>
          <a:lstStyle/>
          <a:p>
            <a:r>
              <a:rPr lang="en-US" sz="4400" b="1" dirty="0"/>
              <a:t>Can the Blind Get to Heaven?</a:t>
            </a:r>
            <a:br>
              <a:rPr lang="en-US" sz="4400" dirty="0"/>
            </a:br>
            <a:endParaRPr lang="en-US" sz="4400" dirty="0"/>
          </a:p>
        </p:txBody>
      </p:sp>
      <p:sp>
        <p:nvSpPr>
          <p:cNvPr id="3" name="Content Placeholder 2">
            <a:extLst>
              <a:ext uri="{FF2B5EF4-FFF2-40B4-BE49-F238E27FC236}">
                <a16:creationId xmlns:a16="http://schemas.microsoft.com/office/drawing/2014/main" id="{BD1E40C3-9523-4349-ACB5-88448044EFCD}"/>
              </a:ext>
            </a:extLst>
          </p:cNvPr>
          <p:cNvSpPr>
            <a:spLocks noGrp="1"/>
          </p:cNvSpPr>
          <p:nvPr>
            <p:ph idx="1"/>
          </p:nvPr>
        </p:nvSpPr>
        <p:spPr>
          <a:xfrm>
            <a:off x="1182848" y="2004969"/>
            <a:ext cx="10142290" cy="4727196"/>
          </a:xfrm>
        </p:spPr>
        <p:txBody>
          <a:bodyPr>
            <a:noAutofit/>
          </a:bodyPr>
          <a:lstStyle/>
          <a:p>
            <a:r>
              <a:rPr lang="en-US" sz="2800" dirty="0"/>
              <a:t>Paul, to the church in Corinth further said, “And even if our gospel is veiled, it is veiled to those who are perishing, in whose case the god of this world has blinded the minds of the unbelieving so that they might not see the light of the gospel of the glory of Christ, who is the image of God. For we do not preach ourselves but Christ Jesus as Lord, and ourselves as your bond-servants for Jesus’ sake. For God, who said, “Light shall shine out of darkness,” is the One who has shone in our hearts to give the Light of the knowledge of the glory of God in the face of Christ.” 2 Corinthians 4:3-6.</a:t>
            </a:r>
          </a:p>
          <a:p>
            <a:endParaRPr lang="en-US" sz="2800" dirty="0"/>
          </a:p>
        </p:txBody>
      </p:sp>
    </p:spTree>
    <p:extLst>
      <p:ext uri="{BB962C8B-B14F-4D97-AF65-F5344CB8AC3E}">
        <p14:creationId xmlns:p14="http://schemas.microsoft.com/office/powerpoint/2010/main" val="34681898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384A-6C0C-44ED-B473-188CF7E4585E}"/>
              </a:ext>
            </a:extLst>
          </p:cNvPr>
          <p:cNvSpPr>
            <a:spLocks noGrp="1"/>
          </p:cNvSpPr>
          <p:nvPr>
            <p:ph type="title"/>
          </p:nvPr>
        </p:nvSpPr>
        <p:spPr>
          <a:xfrm>
            <a:off x="2658303" y="250117"/>
            <a:ext cx="7958331" cy="1077229"/>
          </a:xfrm>
        </p:spPr>
        <p:txBody>
          <a:bodyPr/>
          <a:lstStyle/>
          <a:p>
            <a:r>
              <a:rPr lang="en-US" b="1" dirty="0"/>
              <a:t>Introduction</a:t>
            </a:r>
            <a:br>
              <a:rPr lang="en-US" dirty="0"/>
            </a:br>
            <a:endParaRPr lang="en-US" dirty="0"/>
          </a:p>
        </p:txBody>
      </p:sp>
      <p:sp>
        <p:nvSpPr>
          <p:cNvPr id="3" name="Content Placeholder 2">
            <a:extLst>
              <a:ext uri="{FF2B5EF4-FFF2-40B4-BE49-F238E27FC236}">
                <a16:creationId xmlns:a16="http://schemas.microsoft.com/office/drawing/2014/main" id="{BAA35A51-2380-4C43-8099-659B3B1DFED1}"/>
              </a:ext>
            </a:extLst>
          </p:cNvPr>
          <p:cNvSpPr>
            <a:spLocks noGrp="1"/>
          </p:cNvSpPr>
          <p:nvPr>
            <p:ph idx="1"/>
          </p:nvPr>
        </p:nvSpPr>
        <p:spPr>
          <a:xfrm>
            <a:off x="1425844" y="1503336"/>
            <a:ext cx="9314481" cy="5354664"/>
          </a:xfrm>
        </p:spPr>
        <p:txBody>
          <a:bodyPr>
            <a:noAutofit/>
          </a:bodyPr>
          <a:lstStyle/>
          <a:p>
            <a:r>
              <a:rPr lang="en-US" sz="2800" dirty="0"/>
              <a:t>Have you ever seen something worth an enormous amount of money that looked like junk to you? </a:t>
            </a:r>
          </a:p>
          <a:p>
            <a:r>
              <a:rPr lang="en-US" sz="2800" dirty="0"/>
              <a:t>I remember walking into an art museum and seeing one of their prized works: a large, empty canvas with a single tear going down the center. </a:t>
            </a:r>
          </a:p>
          <a:p>
            <a:r>
              <a:rPr lang="en-US" sz="2800" dirty="0"/>
              <a:t>I remember being shocked and disappointed that something anyone could easily replicate was being heralded as extraordinary. </a:t>
            </a:r>
          </a:p>
          <a:p>
            <a:r>
              <a:rPr lang="en-US" sz="2800" dirty="0"/>
              <a:t>Even if it had been offered to me for free, I would have thought I was being offered someone’s garbage.</a:t>
            </a:r>
          </a:p>
          <a:p>
            <a:endParaRPr lang="en-US" sz="2800" dirty="0"/>
          </a:p>
        </p:txBody>
      </p:sp>
    </p:spTree>
    <p:extLst>
      <p:ext uri="{BB962C8B-B14F-4D97-AF65-F5344CB8AC3E}">
        <p14:creationId xmlns:p14="http://schemas.microsoft.com/office/powerpoint/2010/main" val="336425913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7001-AC4E-44A1-A693-BBCD127F07E0}"/>
              </a:ext>
            </a:extLst>
          </p:cNvPr>
          <p:cNvSpPr>
            <a:spLocks noGrp="1"/>
          </p:cNvSpPr>
          <p:nvPr>
            <p:ph type="title"/>
          </p:nvPr>
        </p:nvSpPr>
        <p:spPr>
          <a:xfrm>
            <a:off x="1286505" y="0"/>
            <a:ext cx="9431636" cy="1077229"/>
          </a:xfrm>
        </p:spPr>
        <p:txBody>
          <a:bodyPr>
            <a:noAutofit/>
          </a:bodyPr>
          <a:lstStyle/>
          <a:p>
            <a:r>
              <a:rPr lang="en-US" sz="4400" b="1" dirty="0"/>
              <a:t>Can the Blind Get to Heaven?</a:t>
            </a:r>
            <a:br>
              <a:rPr lang="en-US" sz="4400" dirty="0"/>
            </a:br>
            <a:endParaRPr lang="en-US" sz="4400" dirty="0"/>
          </a:p>
        </p:txBody>
      </p:sp>
      <p:sp>
        <p:nvSpPr>
          <p:cNvPr id="3" name="Content Placeholder 2">
            <a:extLst>
              <a:ext uri="{FF2B5EF4-FFF2-40B4-BE49-F238E27FC236}">
                <a16:creationId xmlns:a16="http://schemas.microsoft.com/office/drawing/2014/main" id="{BDAE8265-39A3-4937-A388-956C510FDE86}"/>
              </a:ext>
            </a:extLst>
          </p:cNvPr>
          <p:cNvSpPr>
            <a:spLocks noGrp="1"/>
          </p:cNvSpPr>
          <p:nvPr>
            <p:ph idx="1"/>
          </p:nvPr>
        </p:nvSpPr>
        <p:spPr>
          <a:xfrm>
            <a:off x="645952" y="998290"/>
            <a:ext cx="10712742" cy="5859710"/>
          </a:xfrm>
        </p:spPr>
        <p:txBody>
          <a:bodyPr>
            <a:noAutofit/>
          </a:bodyPr>
          <a:lstStyle/>
          <a:p>
            <a:pPr>
              <a:lnSpc>
                <a:spcPct val="100000"/>
              </a:lnSpc>
            </a:pPr>
            <a:r>
              <a:rPr lang="en-US" sz="2600" dirty="0"/>
              <a:t>The times we have seen Jesus referring to the blind have been those whose minds the “god of this world has blinded.” </a:t>
            </a:r>
          </a:p>
          <a:p>
            <a:pPr>
              <a:lnSpc>
                <a:spcPct val="100000"/>
              </a:lnSpc>
            </a:pPr>
            <a:r>
              <a:rPr lang="en-US" sz="2600" dirty="0"/>
              <a:t>If you are blinded by the values and pleasures of this present life, then the value and glory of eternal life will be impossible to see as reality. </a:t>
            </a:r>
          </a:p>
          <a:p>
            <a:pPr>
              <a:lnSpc>
                <a:spcPct val="100000"/>
              </a:lnSpc>
            </a:pPr>
            <a:r>
              <a:rPr lang="en-US" sz="2600" dirty="0"/>
              <a:t>If you cannot see God’s righteousness reflected in His Son, you will never see your unrighteousness in a way that will cause you to have a broken and contrite heart. </a:t>
            </a:r>
          </a:p>
          <a:p>
            <a:pPr>
              <a:lnSpc>
                <a:spcPct val="100000"/>
              </a:lnSpc>
            </a:pPr>
            <a:r>
              <a:rPr lang="en-US" sz="2600" dirty="0"/>
              <a:t>If you cannot see in yourself thoughts and motives deserving God’s judgment and wrath, you will not see the glory of His own thoughts and motives He offers to replace them. </a:t>
            </a:r>
          </a:p>
          <a:p>
            <a:pPr>
              <a:lnSpc>
                <a:spcPct val="100000"/>
              </a:lnSpc>
            </a:pPr>
            <a:r>
              <a:rPr lang="en-US" sz="2600" dirty="0"/>
              <a:t>If you cannot see the vast glory of discovering greater heights of God’s kingdom through the simplicity of Jesus’ parables, then you cannot see at all.</a:t>
            </a:r>
          </a:p>
          <a:p>
            <a:pPr>
              <a:lnSpc>
                <a:spcPct val="100000"/>
              </a:lnSpc>
            </a:pPr>
            <a:endParaRPr lang="en-US" sz="2600" dirty="0"/>
          </a:p>
        </p:txBody>
      </p:sp>
    </p:spTree>
    <p:extLst>
      <p:ext uri="{BB962C8B-B14F-4D97-AF65-F5344CB8AC3E}">
        <p14:creationId xmlns:p14="http://schemas.microsoft.com/office/powerpoint/2010/main" val="14590876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C4C3-0548-4D64-8758-182DE4AE59AF}"/>
              </a:ext>
            </a:extLst>
          </p:cNvPr>
          <p:cNvSpPr>
            <a:spLocks noGrp="1"/>
          </p:cNvSpPr>
          <p:nvPr>
            <p:ph type="title"/>
          </p:nvPr>
        </p:nvSpPr>
        <p:spPr>
          <a:xfrm>
            <a:off x="1371595" y="94991"/>
            <a:ext cx="9479570" cy="1077229"/>
          </a:xfrm>
        </p:spPr>
        <p:txBody>
          <a:bodyPr>
            <a:noAutofit/>
          </a:bodyPr>
          <a:lstStyle/>
          <a:p>
            <a:r>
              <a:rPr lang="en-US" sz="4400" b="1" dirty="0"/>
              <a:t>Can the Blind Get to Heaven?</a:t>
            </a:r>
            <a:br>
              <a:rPr lang="en-US" sz="4400" dirty="0"/>
            </a:br>
            <a:endParaRPr lang="en-US" sz="4400" dirty="0"/>
          </a:p>
        </p:txBody>
      </p:sp>
      <p:pic>
        <p:nvPicPr>
          <p:cNvPr id="5" name="Picture 4">
            <a:extLst>
              <a:ext uri="{FF2B5EF4-FFF2-40B4-BE49-F238E27FC236}">
                <a16:creationId xmlns:a16="http://schemas.microsoft.com/office/drawing/2014/main" id="{7CC5E37B-F0B5-4046-9D42-4E23CCA4D41B}"/>
              </a:ext>
            </a:extLst>
          </p:cNvPr>
          <p:cNvPicPr>
            <a:picLocks noChangeAspect="1"/>
          </p:cNvPicPr>
          <p:nvPr/>
        </p:nvPicPr>
        <p:blipFill>
          <a:blip r:embed="rId2">
            <a:clrChange>
              <a:clrFrom>
                <a:srgbClr val="030303"/>
              </a:clrFrom>
              <a:clrTo>
                <a:srgbClr val="030303">
                  <a:alpha val="0"/>
                </a:srgbClr>
              </a:clrTo>
            </a:clrChange>
          </a:blip>
          <a:stretch>
            <a:fillRect/>
          </a:stretch>
        </p:blipFill>
        <p:spPr>
          <a:xfrm>
            <a:off x="-648577" y="4210352"/>
            <a:ext cx="3972891" cy="2647648"/>
          </a:xfrm>
          <a:prstGeom prst="rect">
            <a:avLst/>
          </a:prstGeom>
        </p:spPr>
      </p:pic>
      <p:sp>
        <p:nvSpPr>
          <p:cNvPr id="3" name="Content Placeholder 2">
            <a:extLst>
              <a:ext uri="{FF2B5EF4-FFF2-40B4-BE49-F238E27FC236}">
                <a16:creationId xmlns:a16="http://schemas.microsoft.com/office/drawing/2014/main" id="{1EDD0444-458E-4EAC-B9AB-CF618ACFED3B}"/>
              </a:ext>
            </a:extLst>
          </p:cNvPr>
          <p:cNvSpPr>
            <a:spLocks noGrp="1"/>
          </p:cNvSpPr>
          <p:nvPr>
            <p:ph idx="1"/>
          </p:nvPr>
        </p:nvSpPr>
        <p:spPr>
          <a:xfrm>
            <a:off x="1090568" y="1172220"/>
            <a:ext cx="10117123" cy="5685779"/>
          </a:xfrm>
        </p:spPr>
        <p:txBody>
          <a:bodyPr>
            <a:normAutofit lnSpcReduction="10000"/>
          </a:bodyPr>
          <a:lstStyle/>
          <a:p>
            <a:r>
              <a:rPr lang="en-US" sz="2400" dirty="0"/>
              <a:t>In Revelation 22:4, God promises those who are with God eternally will “see His face.” </a:t>
            </a:r>
          </a:p>
          <a:p>
            <a:r>
              <a:rPr lang="en-US" sz="2400" dirty="0"/>
              <a:t>But, it is not just a fact they will see His face; they had already been living in the light of His face reflected through their Lord Jesus Christ. </a:t>
            </a:r>
          </a:p>
          <a:p>
            <a:r>
              <a:rPr lang="en-US" sz="2400" dirty="0"/>
              <a:t>As David said so long ago, “One thing I have asked from the Lord, that I shall seek: That I may dwell in the house of the Lord all the days of my life, and to behold the beauty of the Lord and to meditate in His temple. When You said, “Seek My face,” my heart said to You,” Your face, O Lord, I shall seek.” (Ps 27:4, 8 NASB).</a:t>
            </a:r>
          </a:p>
          <a:p>
            <a:r>
              <a:rPr lang="en-US" sz="2400" dirty="0"/>
              <a:t> May God help us to meditate on Jesus’ parables in a manner that causes us to behold the beauty of His face and further seek to dwell with Him where He is, as He is.</a:t>
            </a:r>
          </a:p>
          <a:p>
            <a:endParaRPr lang="en-US" sz="2400" dirty="0"/>
          </a:p>
        </p:txBody>
      </p:sp>
    </p:spTree>
    <p:extLst>
      <p:ext uri="{BB962C8B-B14F-4D97-AF65-F5344CB8AC3E}">
        <p14:creationId xmlns:p14="http://schemas.microsoft.com/office/powerpoint/2010/main" val="3665424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0035D-24A2-439B-AC84-889EA3D649D9}"/>
              </a:ext>
            </a:extLst>
          </p:cNvPr>
          <p:cNvSpPr>
            <a:spLocks noGrp="1"/>
          </p:cNvSpPr>
          <p:nvPr>
            <p:ph type="title"/>
          </p:nvPr>
        </p:nvSpPr>
        <p:spPr>
          <a:xfrm rot="16200000">
            <a:off x="-2776829" y="2890386"/>
            <a:ext cx="6858000" cy="1077229"/>
          </a:xfrm>
        </p:spPr>
        <p:txBody>
          <a:bodyPr/>
          <a:lstStyle/>
          <a:p>
            <a:pPr algn="ctr"/>
            <a:r>
              <a:rPr lang="en-US" b="1" dirty="0"/>
              <a:t>Introduction</a:t>
            </a:r>
            <a:endParaRPr lang="en-US" dirty="0"/>
          </a:p>
        </p:txBody>
      </p:sp>
      <p:sp>
        <p:nvSpPr>
          <p:cNvPr id="3" name="Content Placeholder 2">
            <a:extLst>
              <a:ext uri="{FF2B5EF4-FFF2-40B4-BE49-F238E27FC236}">
                <a16:creationId xmlns:a16="http://schemas.microsoft.com/office/drawing/2014/main" id="{B6BC19BA-D463-48A3-8B74-5D866A5A0944}"/>
              </a:ext>
            </a:extLst>
          </p:cNvPr>
          <p:cNvSpPr>
            <a:spLocks noGrp="1"/>
          </p:cNvSpPr>
          <p:nvPr>
            <p:ph idx="1"/>
          </p:nvPr>
        </p:nvSpPr>
        <p:spPr>
          <a:xfrm>
            <a:off x="1051302" y="1181746"/>
            <a:ext cx="9810427" cy="5509647"/>
          </a:xfrm>
        </p:spPr>
        <p:txBody>
          <a:bodyPr>
            <a:noAutofit/>
          </a:bodyPr>
          <a:lstStyle/>
          <a:p>
            <a:r>
              <a:rPr lang="en-US" sz="2400" dirty="0"/>
              <a:t>Despite how I saw it, my view was clearly not the determination of the value or importance of that piece of art. </a:t>
            </a:r>
          </a:p>
          <a:p>
            <a:r>
              <a:rPr lang="en-US" sz="2400" dirty="0"/>
              <a:t>What do you think is the difference between someone who could appreciate it compared to my view? </a:t>
            </a:r>
          </a:p>
          <a:p>
            <a:r>
              <a:rPr lang="en-US" sz="2400" dirty="0"/>
              <a:t>When we set our eyes on that canvas, we saw the same thing in two very different ways. </a:t>
            </a:r>
          </a:p>
          <a:p>
            <a:r>
              <a:rPr lang="en-US" sz="2400" dirty="0"/>
              <a:t>I quickly walked away disappointed and frustrated, while others would stand for some time and think deeply in ways triggered by the work. </a:t>
            </a:r>
          </a:p>
          <a:p>
            <a:r>
              <a:rPr lang="en-US" sz="2400" dirty="0"/>
              <a:t>They may even have had a profound realization that could potentially change their perspective in some way that I did not experience simply because my way of thinking was not aligned to value it as they did. </a:t>
            </a:r>
          </a:p>
          <a:p>
            <a:endParaRPr lang="en-US" sz="2400" dirty="0"/>
          </a:p>
        </p:txBody>
      </p:sp>
    </p:spTree>
    <p:extLst>
      <p:ext uri="{BB962C8B-B14F-4D97-AF65-F5344CB8AC3E}">
        <p14:creationId xmlns:p14="http://schemas.microsoft.com/office/powerpoint/2010/main" val="38222383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689B-879F-4EB3-B44A-BE05733B1585}"/>
              </a:ext>
            </a:extLst>
          </p:cNvPr>
          <p:cNvSpPr>
            <a:spLocks noGrp="1"/>
          </p:cNvSpPr>
          <p:nvPr>
            <p:ph type="title"/>
          </p:nvPr>
        </p:nvSpPr>
        <p:spPr/>
        <p:txBody>
          <a:bodyPr/>
          <a:lstStyle/>
          <a:p>
            <a:r>
              <a:rPr lang="en-US" b="1" dirty="0"/>
              <a:t>Introduction</a:t>
            </a:r>
            <a:endParaRPr lang="en-US" dirty="0"/>
          </a:p>
        </p:txBody>
      </p:sp>
      <p:sp>
        <p:nvSpPr>
          <p:cNvPr id="3" name="Content Placeholder 2">
            <a:extLst>
              <a:ext uri="{FF2B5EF4-FFF2-40B4-BE49-F238E27FC236}">
                <a16:creationId xmlns:a16="http://schemas.microsoft.com/office/drawing/2014/main" id="{0C26141A-77F4-489B-8D8B-DF3EEB568557}"/>
              </a:ext>
            </a:extLst>
          </p:cNvPr>
          <p:cNvSpPr>
            <a:spLocks noGrp="1"/>
          </p:cNvSpPr>
          <p:nvPr>
            <p:ph idx="1"/>
          </p:nvPr>
        </p:nvSpPr>
        <p:spPr>
          <a:xfrm>
            <a:off x="1286358" y="1503335"/>
            <a:ext cx="9608949" cy="4943959"/>
          </a:xfrm>
        </p:spPr>
        <p:txBody>
          <a:bodyPr>
            <a:normAutofit/>
          </a:bodyPr>
          <a:lstStyle/>
          <a:p>
            <a:r>
              <a:rPr lang="en-US" sz="2800" dirty="0"/>
              <a:t>Someone may have seen the work differently because they took the time to consider the artist and his or her intentions behind the work. </a:t>
            </a:r>
          </a:p>
          <a:p>
            <a:r>
              <a:rPr lang="en-US" sz="2800" dirty="0"/>
              <a:t>Or, they may have had a life experience that caused them to connect to the message communicated by the work—even if it was not the message the artist intended to send. </a:t>
            </a:r>
          </a:p>
          <a:p>
            <a:r>
              <a:rPr lang="en-US" sz="2800" dirty="0"/>
              <a:t>Whatever it was, I did not see what they were seeing.</a:t>
            </a:r>
          </a:p>
        </p:txBody>
      </p:sp>
    </p:spTree>
    <p:extLst>
      <p:ext uri="{BB962C8B-B14F-4D97-AF65-F5344CB8AC3E}">
        <p14:creationId xmlns:p14="http://schemas.microsoft.com/office/powerpoint/2010/main" val="37751907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CA92EF92-6E52-4DD0-BF5D-56349F5F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7142"/>
            <a:ext cx="3495160" cy="196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Title 1">
            <a:extLst>
              <a:ext uri="{FF2B5EF4-FFF2-40B4-BE49-F238E27FC236}">
                <a16:creationId xmlns:a16="http://schemas.microsoft.com/office/drawing/2014/main" id="{0B4AE27C-E799-44CF-A129-E827A068292D}"/>
              </a:ext>
            </a:extLst>
          </p:cNvPr>
          <p:cNvSpPr>
            <a:spLocks noGrp="1"/>
          </p:cNvSpPr>
          <p:nvPr>
            <p:ph type="title"/>
          </p:nvPr>
        </p:nvSpPr>
        <p:spPr>
          <a:xfrm rot="16200000">
            <a:off x="8082709" y="2611367"/>
            <a:ext cx="7958331" cy="1077229"/>
          </a:xfrm>
        </p:spPr>
        <p:txBody>
          <a:bodyPr/>
          <a:lstStyle/>
          <a:p>
            <a:pPr algn="ctr"/>
            <a:r>
              <a:rPr lang="en-US" b="1" dirty="0"/>
              <a:t>The Nature of Parables</a:t>
            </a:r>
            <a:br>
              <a:rPr lang="en-US" dirty="0"/>
            </a:br>
            <a:endParaRPr lang="en-US" dirty="0"/>
          </a:p>
        </p:txBody>
      </p:sp>
      <p:sp>
        <p:nvSpPr>
          <p:cNvPr id="3" name="Content Placeholder 2">
            <a:extLst>
              <a:ext uri="{FF2B5EF4-FFF2-40B4-BE49-F238E27FC236}">
                <a16:creationId xmlns:a16="http://schemas.microsoft.com/office/drawing/2014/main" id="{08FF35D4-A42E-4343-A880-6CAEF440E0BF}"/>
              </a:ext>
            </a:extLst>
          </p:cNvPr>
          <p:cNvSpPr>
            <a:spLocks noGrp="1"/>
          </p:cNvSpPr>
          <p:nvPr>
            <p:ph idx="1"/>
          </p:nvPr>
        </p:nvSpPr>
        <p:spPr>
          <a:xfrm>
            <a:off x="3285641" y="1"/>
            <a:ext cx="8028122" cy="6854824"/>
          </a:xfrm>
        </p:spPr>
        <p:txBody>
          <a:bodyPr>
            <a:noAutofit/>
          </a:bodyPr>
          <a:lstStyle/>
          <a:p>
            <a:r>
              <a:rPr lang="en-US" sz="2600" dirty="0"/>
              <a:t>In Matthew 13, Jesus began to teach many things to the crowds in parables, which became a common form of teaching in His ministry. </a:t>
            </a:r>
          </a:p>
          <a:p>
            <a:r>
              <a:rPr lang="en-US" sz="2600" dirty="0"/>
              <a:t>Parables by definition are used to illustrate something profound and difficult to grasp by comparing and relating it to things that are simple and common. </a:t>
            </a:r>
          </a:p>
          <a:p>
            <a:r>
              <a:rPr lang="en-US" sz="2600" dirty="0"/>
              <a:t>For example, in Matthew 13:3-9 Jesus speaks of a sower who was throwing his seed onto different soils, which affected the seed’s development differently. Initially, Jesus gave no explanation and made no indication that this simple story was key to understanding the glory of God’s eternal kingdom.</a:t>
            </a:r>
          </a:p>
        </p:txBody>
      </p:sp>
    </p:spTree>
    <p:extLst>
      <p:ext uri="{BB962C8B-B14F-4D97-AF65-F5344CB8AC3E}">
        <p14:creationId xmlns:p14="http://schemas.microsoft.com/office/powerpoint/2010/main" val="13237226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626D-404E-464E-8C43-D3F9CB142983}"/>
              </a:ext>
            </a:extLst>
          </p:cNvPr>
          <p:cNvSpPr>
            <a:spLocks noGrp="1"/>
          </p:cNvSpPr>
          <p:nvPr>
            <p:ph type="title"/>
          </p:nvPr>
        </p:nvSpPr>
        <p:spPr>
          <a:xfrm rot="16200000">
            <a:off x="7989720" y="2621357"/>
            <a:ext cx="7958331" cy="1077229"/>
          </a:xfrm>
        </p:spPr>
        <p:txBody>
          <a:bodyPr/>
          <a:lstStyle/>
          <a:p>
            <a:pPr algn="ctr"/>
            <a:r>
              <a:rPr lang="en-US" b="1" dirty="0"/>
              <a:t>The Nature of Parables</a:t>
            </a:r>
            <a:endParaRPr lang="en-US" dirty="0"/>
          </a:p>
        </p:txBody>
      </p:sp>
      <p:sp>
        <p:nvSpPr>
          <p:cNvPr id="3" name="Content Placeholder 2">
            <a:extLst>
              <a:ext uri="{FF2B5EF4-FFF2-40B4-BE49-F238E27FC236}">
                <a16:creationId xmlns:a16="http://schemas.microsoft.com/office/drawing/2014/main" id="{52A00692-770E-4297-9BF1-8C0871C694BB}"/>
              </a:ext>
            </a:extLst>
          </p:cNvPr>
          <p:cNvSpPr>
            <a:spLocks noGrp="1"/>
          </p:cNvSpPr>
          <p:nvPr>
            <p:ph idx="1"/>
          </p:nvPr>
        </p:nvSpPr>
        <p:spPr>
          <a:xfrm>
            <a:off x="3859078" y="0"/>
            <a:ext cx="7571193" cy="6858000"/>
          </a:xfrm>
        </p:spPr>
        <p:txBody>
          <a:bodyPr>
            <a:normAutofit/>
          </a:bodyPr>
          <a:lstStyle/>
          <a:p>
            <a:r>
              <a:rPr lang="en-US" sz="2400" dirty="0"/>
              <a:t>In Luke 2:46-47, even at twelve years old, Jesus was able to amaze the teachers of Jerusalem with His understanding and answers.</a:t>
            </a:r>
          </a:p>
          <a:p>
            <a:r>
              <a:rPr lang="en-US" sz="2400" dirty="0"/>
              <a:t>In Matthew 7:28-29, the crowds were amazed at Jesus’ teaching. </a:t>
            </a:r>
          </a:p>
          <a:p>
            <a:r>
              <a:rPr lang="en-US" sz="2400" dirty="0"/>
              <a:t>In John 7:46, officers sent to seize Jesus told those who had sent them, “Never has a man spoken the way this man speaks.” </a:t>
            </a:r>
          </a:p>
          <a:p>
            <a:r>
              <a:rPr lang="en-US" sz="2400" dirty="0"/>
              <a:t>In Luke 24:32, two disciples whom Jesus had “explained to them the things concerning Himself in all the Scriptures” said, “were not our hearts burning within us while He was speaking to us on the road, while He was explaining the Scriptures to us?”</a:t>
            </a:r>
          </a:p>
        </p:txBody>
      </p:sp>
      <p:pic>
        <p:nvPicPr>
          <p:cNvPr id="5" name="Picture 4">
            <a:extLst>
              <a:ext uri="{FF2B5EF4-FFF2-40B4-BE49-F238E27FC236}">
                <a16:creationId xmlns:a16="http://schemas.microsoft.com/office/drawing/2014/main" id="{7BDB4976-882E-41AB-A879-C5266E8A4707}"/>
              </a:ext>
            </a:extLst>
          </p:cNvPr>
          <p:cNvPicPr>
            <a:picLocks noChangeAspect="1"/>
          </p:cNvPicPr>
          <p:nvPr/>
        </p:nvPicPr>
        <p:blipFill>
          <a:blip r:embed="rId2"/>
          <a:stretch>
            <a:fillRect/>
          </a:stretch>
        </p:blipFill>
        <p:spPr>
          <a:xfrm>
            <a:off x="69646" y="1895876"/>
            <a:ext cx="3789432" cy="2528190"/>
          </a:xfrm>
          <a:prstGeom prst="rect">
            <a:avLst/>
          </a:prstGeom>
        </p:spPr>
      </p:pic>
    </p:spTree>
    <p:extLst>
      <p:ext uri="{BB962C8B-B14F-4D97-AF65-F5344CB8AC3E}">
        <p14:creationId xmlns:p14="http://schemas.microsoft.com/office/powerpoint/2010/main" val="18283223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1108-F559-4914-9512-CB365EF85305}"/>
              </a:ext>
            </a:extLst>
          </p:cNvPr>
          <p:cNvSpPr>
            <a:spLocks noGrp="1"/>
          </p:cNvSpPr>
          <p:nvPr>
            <p:ph type="title"/>
          </p:nvPr>
        </p:nvSpPr>
        <p:spPr>
          <a:xfrm rot="16200000">
            <a:off x="8020717" y="3086307"/>
            <a:ext cx="7958331" cy="1077229"/>
          </a:xfrm>
        </p:spPr>
        <p:txBody>
          <a:bodyPr/>
          <a:lstStyle/>
          <a:p>
            <a:pPr algn="ctr"/>
            <a:r>
              <a:rPr lang="en-US" b="1" dirty="0">
                <a:solidFill>
                  <a:schemeClr val="bg1"/>
                </a:solidFill>
              </a:rPr>
              <a:t>The Nature of Parables</a:t>
            </a:r>
            <a:endParaRPr lang="en-US" dirty="0">
              <a:solidFill>
                <a:schemeClr val="bg1"/>
              </a:solidFill>
            </a:endParaRPr>
          </a:p>
        </p:txBody>
      </p:sp>
      <p:sp>
        <p:nvSpPr>
          <p:cNvPr id="3" name="Content Placeholder 2">
            <a:extLst>
              <a:ext uri="{FF2B5EF4-FFF2-40B4-BE49-F238E27FC236}">
                <a16:creationId xmlns:a16="http://schemas.microsoft.com/office/drawing/2014/main" id="{D6986E4F-EE7B-4A79-948C-4332B4859484}"/>
              </a:ext>
            </a:extLst>
          </p:cNvPr>
          <p:cNvSpPr>
            <a:spLocks noGrp="1"/>
          </p:cNvSpPr>
          <p:nvPr>
            <p:ph idx="1"/>
          </p:nvPr>
        </p:nvSpPr>
        <p:spPr>
          <a:xfrm>
            <a:off x="635431" y="340963"/>
            <a:ext cx="10647335" cy="6517038"/>
          </a:xfrm>
        </p:spPr>
        <p:txBody>
          <a:bodyPr>
            <a:noAutofit/>
          </a:bodyPr>
          <a:lstStyle/>
          <a:p>
            <a:r>
              <a:rPr lang="en-US" sz="2200" dirty="0"/>
              <a:t>If Jesus had such mastery in His understanding of the Old Testament Scriptures so that He could easily amaze even the most well-studied student of God’s word, why would He choose to frequently teach in a way that was so simplistic and unattractive? </a:t>
            </a:r>
          </a:p>
          <a:p>
            <a:r>
              <a:rPr lang="en-US" sz="2200" dirty="0"/>
              <a:t>The disciples asked the same question in Matthew 13:10. Jesus explained to them, “To you it has been granted to know the mysteries of the kingdom of heaven, but to them it has not been granted. For whoever has, to him more shall be given, and he will have abundance; but whoever does not have, even what he has shall be taken away from him. </a:t>
            </a:r>
            <a:r>
              <a:rPr lang="en-US" sz="2200" b="1" dirty="0"/>
              <a:t>Therefore I speak to them in parables</a:t>
            </a:r>
            <a:r>
              <a:rPr lang="en-US" sz="2200" dirty="0"/>
              <a:t>; because while seeing they do not see, and while hearing they do not hear, nor do they understand. In their case the prophecy of Isaiah is being fulfilled, which says, ‘You will keep on hearing, but you will not understand; you will keep on seeing, but will not perceive; for the heart of this people has become dull, with their ears they scarcely hear, and they have closed their eyes, otherwise they would see with their eyes, hear with their ears, and understand with their heart and return, and I would heal them.’” (Matt 13:11-15 NASB).</a:t>
            </a:r>
          </a:p>
          <a:p>
            <a:endParaRPr lang="en-US" sz="2200" dirty="0"/>
          </a:p>
        </p:txBody>
      </p:sp>
    </p:spTree>
    <p:extLst>
      <p:ext uri="{BB962C8B-B14F-4D97-AF65-F5344CB8AC3E}">
        <p14:creationId xmlns:p14="http://schemas.microsoft.com/office/powerpoint/2010/main" val="19183656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9129-1076-4F8E-93AE-3E05B4797DDA}"/>
              </a:ext>
            </a:extLst>
          </p:cNvPr>
          <p:cNvSpPr>
            <a:spLocks noGrp="1"/>
          </p:cNvSpPr>
          <p:nvPr>
            <p:ph type="title"/>
          </p:nvPr>
        </p:nvSpPr>
        <p:spPr>
          <a:xfrm>
            <a:off x="2611808" y="269441"/>
            <a:ext cx="7958331" cy="1077229"/>
          </a:xfrm>
        </p:spPr>
        <p:txBody>
          <a:bodyPr/>
          <a:lstStyle/>
          <a:p>
            <a:r>
              <a:rPr lang="en-US" b="1" dirty="0"/>
              <a:t>The Nature of Parables</a:t>
            </a:r>
            <a:endParaRPr lang="en-US" dirty="0"/>
          </a:p>
        </p:txBody>
      </p:sp>
      <p:sp>
        <p:nvSpPr>
          <p:cNvPr id="3" name="Content Placeholder 2">
            <a:extLst>
              <a:ext uri="{FF2B5EF4-FFF2-40B4-BE49-F238E27FC236}">
                <a16:creationId xmlns:a16="http://schemas.microsoft.com/office/drawing/2014/main" id="{30234627-F7FC-4CDC-807D-C0706341BFDF}"/>
              </a:ext>
            </a:extLst>
          </p:cNvPr>
          <p:cNvSpPr>
            <a:spLocks noGrp="1"/>
          </p:cNvSpPr>
          <p:nvPr>
            <p:ph idx="1"/>
          </p:nvPr>
        </p:nvSpPr>
        <p:spPr>
          <a:xfrm>
            <a:off x="4587498" y="743919"/>
            <a:ext cx="6695562" cy="5844640"/>
          </a:xfrm>
        </p:spPr>
        <p:txBody>
          <a:bodyPr>
            <a:normAutofit/>
          </a:bodyPr>
          <a:lstStyle/>
          <a:p>
            <a:r>
              <a:rPr lang="en-US" sz="2600" dirty="0"/>
              <a:t>Jesus’ parables were like that ripped canvas. </a:t>
            </a:r>
          </a:p>
          <a:p>
            <a:r>
              <a:rPr lang="en-US" sz="2600" dirty="0"/>
              <a:t>Some would come to Jesus hoping to hear or see something spectacular, only to be disappointed by what seemed to be simple, meaningless short stories. </a:t>
            </a:r>
          </a:p>
          <a:p>
            <a:r>
              <a:rPr lang="en-US" sz="2600" dirty="0"/>
              <a:t>While they would walk away unchanged, others would see God’s kingdom in an entirely new light. </a:t>
            </a:r>
          </a:p>
          <a:p>
            <a:r>
              <a:rPr lang="en-US" sz="2600" dirty="0"/>
              <a:t>What causes such a dramatic difference?</a:t>
            </a:r>
          </a:p>
          <a:p>
            <a:endParaRPr lang="en-US" sz="2600" dirty="0"/>
          </a:p>
        </p:txBody>
      </p:sp>
      <p:pic>
        <p:nvPicPr>
          <p:cNvPr id="4" name="officeArt object" descr="Image result for parables">
            <a:extLst>
              <a:ext uri="{FF2B5EF4-FFF2-40B4-BE49-F238E27FC236}">
                <a16:creationId xmlns:a16="http://schemas.microsoft.com/office/drawing/2014/main" id="{C514401F-3417-4F0C-B2C0-4B3A326B9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7" y="1800003"/>
            <a:ext cx="4463511" cy="33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78758644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TM16401375[[fn=Madison]]</Template>
  <TotalTime>0</TotalTime>
  <Words>3487</Words>
  <Application>Microsoft Office PowerPoint</Application>
  <PresentationFormat>Widescreen</PresentationFormat>
  <Paragraphs>134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MS Shell Dlg 2</vt:lpstr>
      <vt:lpstr>Wingdings</vt:lpstr>
      <vt:lpstr>Wingdings 3</vt:lpstr>
      <vt:lpstr>Madison</vt:lpstr>
      <vt:lpstr>PowerPoint Presentation</vt:lpstr>
      <vt:lpstr>Light Lesson 7 Opening the Eyes  of Our Heart</vt:lpstr>
      <vt:lpstr>Introduction </vt:lpstr>
      <vt:lpstr>Introduction</vt:lpstr>
      <vt:lpstr>Introduction</vt:lpstr>
      <vt:lpstr>The Nature of Parables </vt:lpstr>
      <vt:lpstr>The Nature of Parables</vt:lpstr>
      <vt:lpstr>The Nature of Parables</vt:lpstr>
      <vt:lpstr>The Nature of Parables</vt:lpstr>
      <vt:lpstr>Seeing the Teacher </vt:lpstr>
      <vt:lpstr>Seeing the Teacher</vt:lpstr>
      <vt:lpstr>Seeing the Teacher</vt:lpstr>
      <vt:lpstr>Seeing the Teacher</vt:lpstr>
      <vt:lpstr>Seeing the Teacher</vt:lpstr>
      <vt:lpstr>Seeing Myself </vt:lpstr>
      <vt:lpstr>Seeing Myself</vt:lpstr>
      <vt:lpstr>Seeing Myself</vt:lpstr>
      <vt:lpstr>Seeing Myself</vt:lpstr>
      <vt:lpstr>Seeing Myself</vt:lpstr>
      <vt:lpstr>The Eye is the Lamp </vt:lpstr>
      <vt:lpstr>The Eye is the Lamp</vt:lpstr>
      <vt:lpstr>The Eye is the Lamp</vt:lpstr>
      <vt:lpstr>The Eye is the Lamp</vt:lpstr>
      <vt:lpstr>The Eye is the Lamp</vt:lpstr>
      <vt:lpstr>Can’t You See It? </vt:lpstr>
      <vt:lpstr>Can’t You See It? </vt:lpstr>
      <vt:lpstr>Can’t You See It? </vt:lpstr>
      <vt:lpstr>Can’t You See It? </vt:lpstr>
      <vt:lpstr>Can the Blind Get to Heaven? </vt:lpstr>
      <vt:lpstr>Can the Blind Get to Heaven? </vt:lpstr>
      <vt:lpstr>Can the Blind Get to Heaven?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2019-08-11T22:54:06Z</dcterms:created>
  <dcterms:modified xsi:type="dcterms:W3CDTF">2019-08-11T22:54:29Z</dcterms:modified>
</cp:coreProperties>
</file>